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5"/>
    <p:sldMasterId id="2147483701" r:id="rId6"/>
  </p:sldMasterIdLst>
  <p:notesMasterIdLst>
    <p:notesMasterId r:id="rId24"/>
  </p:notesMasterIdLst>
  <p:handoutMasterIdLst>
    <p:handoutMasterId r:id="rId25"/>
  </p:handoutMasterIdLst>
  <p:sldIdLst>
    <p:sldId id="483" r:id="rId7"/>
    <p:sldId id="470" r:id="rId8"/>
    <p:sldId id="472" r:id="rId9"/>
    <p:sldId id="476" r:id="rId10"/>
    <p:sldId id="475" r:id="rId11"/>
    <p:sldId id="492" r:id="rId12"/>
    <p:sldId id="482" r:id="rId13"/>
    <p:sldId id="498" r:id="rId14"/>
    <p:sldId id="495" r:id="rId15"/>
    <p:sldId id="485" r:id="rId16"/>
    <p:sldId id="486" r:id="rId17"/>
    <p:sldId id="487" r:id="rId18"/>
    <p:sldId id="488" r:id="rId19"/>
    <p:sldId id="489" r:id="rId20"/>
    <p:sldId id="497" r:id="rId21"/>
    <p:sldId id="496" r:id="rId22"/>
    <p:sldId id="460" r:id="rId23"/>
  </p:sldIdLst>
  <p:sldSz cx="9144000" cy="6858000" type="screen4x3"/>
  <p:notesSz cx="6810375" cy="99425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pos="884">
          <p15:clr>
            <a:srgbClr val="A4A3A4"/>
          </p15:clr>
        </p15:guide>
        <p15:guide id="5" pos="5424">
          <p15:clr>
            <a:srgbClr val="A4A3A4"/>
          </p15:clr>
        </p15:guide>
        <p15:guide id="6" pos="3833">
          <p15:clr>
            <a:srgbClr val="A4A3A4"/>
          </p15:clr>
        </p15:guide>
        <p15:guide id="7" pos="1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eur" initials="A" lastIdx="3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1C066-1E05-4C83-8AE8-E72DAF1A7C58}" v="10" dt="2020-03-31T12:16:43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96" y="60"/>
      </p:cViewPr>
      <p:guideLst>
        <p:guide orient="horz" pos="4065"/>
        <p:guide orient="horz" pos="845"/>
        <p:guide orient="horz" pos="1298"/>
        <p:guide pos="884"/>
        <p:guide pos="5424"/>
        <p:guide pos="3833"/>
        <p:guide pos="12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2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5" name="Tijdelijke aanduiding voor dianummer 4" hidden="1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 dirty="0"/>
              <a:t>12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4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3" name="Groep 2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32192"/>
            <a:ext cx="9143245" cy="152387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9726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6390853"/>
            <a:ext cx="9143622" cy="46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Afbeelding 3" descr="tno_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002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  <a:solidFill>
            <a:srgbClr val="FFFFFF"/>
          </a:solidFill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F9BDDB3-4824-45D0-A046-041D7B87F453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8679234" y="65628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-7200" y="2200275"/>
            <a:ext cx="9158400" cy="4190578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61777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0" name="Afbeelding 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64" y="1280811"/>
            <a:ext cx="34612" cy="126000"/>
          </a:xfrm>
          <a:prstGeom prst="rect">
            <a:avLst/>
          </a:prstGeom>
        </p:spPr>
      </p:pic>
      <p:sp>
        <p:nvSpPr>
          <p:cNvPr id="71" name="Rechthoek 70"/>
          <p:cNvSpPr/>
          <p:nvPr userDrawn="1"/>
        </p:nvSpPr>
        <p:spPr>
          <a:xfrm>
            <a:off x="2226469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2319232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3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2319232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4" name="Afbeelding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56" y="1280811"/>
            <a:ext cx="34612" cy="126000"/>
          </a:xfrm>
          <a:prstGeom prst="rect">
            <a:avLst/>
          </a:prstGeom>
        </p:spPr>
      </p:pic>
      <p:sp>
        <p:nvSpPr>
          <p:cNvPr id="75" name="Rechthoek 74"/>
          <p:cNvSpPr/>
          <p:nvPr userDrawn="1"/>
        </p:nvSpPr>
        <p:spPr>
          <a:xfrm>
            <a:off x="388900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398176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7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398176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8" name="Afbeelding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290" y="1280811"/>
            <a:ext cx="34612" cy="126000"/>
          </a:xfrm>
          <a:prstGeom prst="rect">
            <a:avLst/>
          </a:prstGeom>
        </p:spPr>
      </p:pic>
      <p:sp>
        <p:nvSpPr>
          <p:cNvPr id="79" name="Rechthoek 78"/>
          <p:cNvSpPr/>
          <p:nvPr userDrawn="1"/>
        </p:nvSpPr>
        <p:spPr>
          <a:xfrm>
            <a:off x="5550520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5643283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1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5643283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2" name="Afbeelding 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07" y="1280811"/>
            <a:ext cx="34612" cy="126000"/>
          </a:xfrm>
          <a:prstGeom prst="rect">
            <a:avLst/>
          </a:prstGeom>
        </p:spPr>
      </p:pic>
      <p:sp>
        <p:nvSpPr>
          <p:cNvPr id="83" name="Rechthoek 82"/>
          <p:cNvSpPr/>
          <p:nvPr userDrawn="1"/>
        </p:nvSpPr>
        <p:spPr>
          <a:xfrm>
            <a:off x="721176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730452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5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730452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6" name="Afbeelding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50" y="1280811"/>
            <a:ext cx="34612" cy="126000"/>
          </a:xfrm>
          <a:prstGeom prst="rect">
            <a:avLst/>
          </a:prstGeom>
        </p:spPr>
      </p:pic>
      <p:sp>
        <p:nvSpPr>
          <p:cNvPr id="87" name="Rechthoek 86"/>
          <p:cNvSpPr/>
          <p:nvPr userDrawn="1"/>
        </p:nvSpPr>
        <p:spPr>
          <a:xfrm>
            <a:off x="564952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57715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9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57715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0" name="Afbeelding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39" y="3046735"/>
            <a:ext cx="34612" cy="126000"/>
          </a:xfrm>
          <a:prstGeom prst="rect">
            <a:avLst/>
          </a:prstGeom>
        </p:spPr>
      </p:pic>
      <p:sp>
        <p:nvSpPr>
          <p:cNvPr id="91" name="Rechthoek 90"/>
          <p:cNvSpPr/>
          <p:nvPr userDrawn="1"/>
        </p:nvSpPr>
        <p:spPr>
          <a:xfrm>
            <a:off x="2229644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2322407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3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2322407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4" name="Afbeelding 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31" y="3046735"/>
            <a:ext cx="34612" cy="126000"/>
          </a:xfrm>
          <a:prstGeom prst="rect">
            <a:avLst/>
          </a:prstGeom>
        </p:spPr>
      </p:pic>
      <p:sp>
        <p:nvSpPr>
          <p:cNvPr id="95" name="Rechthoek 94"/>
          <p:cNvSpPr/>
          <p:nvPr userDrawn="1"/>
        </p:nvSpPr>
        <p:spPr>
          <a:xfrm>
            <a:off x="389217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98494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7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98494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8" name="Afbeelding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65" y="3046735"/>
            <a:ext cx="34612" cy="126000"/>
          </a:xfrm>
          <a:prstGeom prst="rect">
            <a:avLst/>
          </a:prstGeom>
        </p:spPr>
      </p:pic>
      <p:sp>
        <p:nvSpPr>
          <p:cNvPr id="99" name="Rechthoek 98"/>
          <p:cNvSpPr/>
          <p:nvPr userDrawn="1"/>
        </p:nvSpPr>
        <p:spPr>
          <a:xfrm>
            <a:off x="5553695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5646458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1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5646458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2" name="Afbeelding 1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82" y="3046735"/>
            <a:ext cx="34612" cy="126000"/>
          </a:xfrm>
          <a:prstGeom prst="rect">
            <a:avLst/>
          </a:prstGeom>
        </p:spPr>
      </p:pic>
      <p:sp>
        <p:nvSpPr>
          <p:cNvPr id="103" name="Rechthoek 102"/>
          <p:cNvSpPr/>
          <p:nvPr userDrawn="1"/>
        </p:nvSpPr>
        <p:spPr>
          <a:xfrm>
            <a:off x="721493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730770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5" name="Tijdelijke aanduiding voor afbeelding 157"/>
          <p:cNvSpPr>
            <a:spLocks noGrp="1"/>
          </p:cNvSpPr>
          <p:nvPr>
            <p:ph type="pic" sz="quarter" idx="30" hasCustomPrompt="1"/>
          </p:nvPr>
        </p:nvSpPr>
        <p:spPr>
          <a:xfrm>
            <a:off x="730770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6" name="Afbeelding 1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25" y="3046735"/>
            <a:ext cx="34612" cy="126000"/>
          </a:xfrm>
          <a:prstGeom prst="rect">
            <a:avLst/>
          </a:prstGeom>
        </p:spPr>
      </p:pic>
      <p:sp>
        <p:nvSpPr>
          <p:cNvPr id="107" name="Rechthoek 106"/>
          <p:cNvSpPr/>
          <p:nvPr userDrawn="1"/>
        </p:nvSpPr>
        <p:spPr>
          <a:xfrm>
            <a:off x="569144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61907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9" name="Tijdelijke aanduiding voor afbeelding 157"/>
          <p:cNvSpPr>
            <a:spLocks noGrp="1"/>
          </p:cNvSpPr>
          <p:nvPr>
            <p:ph type="pic" sz="quarter" idx="32" hasCustomPrompt="1"/>
          </p:nvPr>
        </p:nvSpPr>
        <p:spPr>
          <a:xfrm>
            <a:off x="661907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0" name="Afbeelding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31" y="4804519"/>
            <a:ext cx="34612" cy="126000"/>
          </a:xfrm>
          <a:prstGeom prst="rect">
            <a:avLst/>
          </a:prstGeom>
        </p:spPr>
      </p:pic>
      <p:sp>
        <p:nvSpPr>
          <p:cNvPr id="111" name="Rechthoek 110"/>
          <p:cNvSpPr/>
          <p:nvPr userDrawn="1"/>
        </p:nvSpPr>
        <p:spPr>
          <a:xfrm>
            <a:off x="2233836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2326599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3" name="Tijdelijke aanduiding voor afbeelding 157"/>
          <p:cNvSpPr>
            <a:spLocks noGrp="1"/>
          </p:cNvSpPr>
          <p:nvPr>
            <p:ph type="pic" sz="quarter" idx="34" hasCustomPrompt="1"/>
          </p:nvPr>
        </p:nvSpPr>
        <p:spPr>
          <a:xfrm>
            <a:off x="2326599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4" name="Afbeelding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123" y="4804519"/>
            <a:ext cx="34612" cy="126000"/>
          </a:xfrm>
          <a:prstGeom prst="rect">
            <a:avLst/>
          </a:prstGeom>
        </p:spPr>
      </p:pic>
      <p:sp>
        <p:nvSpPr>
          <p:cNvPr id="115" name="Rechthoek 114"/>
          <p:cNvSpPr/>
          <p:nvPr userDrawn="1"/>
        </p:nvSpPr>
        <p:spPr>
          <a:xfrm>
            <a:off x="389637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398913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7" name="Tijdelijke aanduiding voor afbeelding 157"/>
          <p:cNvSpPr>
            <a:spLocks noGrp="1"/>
          </p:cNvSpPr>
          <p:nvPr>
            <p:ph type="pic" sz="quarter" idx="36" hasCustomPrompt="1"/>
          </p:nvPr>
        </p:nvSpPr>
        <p:spPr>
          <a:xfrm>
            <a:off x="398913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8" name="Afbeelding 1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57" y="4804519"/>
            <a:ext cx="34612" cy="126000"/>
          </a:xfrm>
          <a:prstGeom prst="rect">
            <a:avLst/>
          </a:prstGeom>
        </p:spPr>
      </p:pic>
      <p:sp>
        <p:nvSpPr>
          <p:cNvPr id="119" name="Rechthoek 118"/>
          <p:cNvSpPr/>
          <p:nvPr userDrawn="1"/>
        </p:nvSpPr>
        <p:spPr>
          <a:xfrm>
            <a:off x="5557887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0650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1" name="Tijdelijke aanduiding voor afbeelding 157"/>
          <p:cNvSpPr>
            <a:spLocks noGrp="1"/>
          </p:cNvSpPr>
          <p:nvPr>
            <p:ph type="pic" sz="quarter" idx="38" hasCustomPrompt="1"/>
          </p:nvPr>
        </p:nvSpPr>
        <p:spPr>
          <a:xfrm>
            <a:off x="5650650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2" name="Afbeelding 1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74" y="4804519"/>
            <a:ext cx="34612" cy="126000"/>
          </a:xfrm>
          <a:prstGeom prst="rect">
            <a:avLst/>
          </a:prstGeom>
        </p:spPr>
      </p:pic>
      <p:sp>
        <p:nvSpPr>
          <p:cNvPr id="123" name="Rechthoek 122"/>
          <p:cNvSpPr/>
          <p:nvPr userDrawn="1"/>
        </p:nvSpPr>
        <p:spPr>
          <a:xfrm>
            <a:off x="721913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731189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5" name="Tijdelijke aanduiding voor afbeelding 157"/>
          <p:cNvSpPr>
            <a:spLocks noGrp="1"/>
          </p:cNvSpPr>
          <p:nvPr>
            <p:ph type="pic" sz="quarter" idx="40" hasCustomPrompt="1"/>
          </p:nvPr>
        </p:nvSpPr>
        <p:spPr>
          <a:xfrm>
            <a:off x="731189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6" name="Afbeelding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17" y="4804519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fld id="{1C9142CD-0FFD-4A1D-B124-3681E3B86117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96008366"/>
      </p:ext>
    </p:extLst>
  </p:cSld>
  <p:clrMapOvr>
    <a:masterClrMapping/>
  </p:clrMapOvr>
  <p:transition spd="slow">
    <p:fade thruBlk="1"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66" name="Rechthoek 65"/>
          <p:cNvSpPr/>
          <p:nvPr userDrawn="1"/>
        </p:nvSpPr>
        <p:spPr>
          <a:xfrm>
            <a:off x="561777" y="1192928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68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69" name="Afbeelding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46" y="1280811"/>
            <a:ext cx="34612" cy="126000"/>
          </a:xfrm>
          <a:prstGeom prst="rect">
            <a:avLst/>
          </a:prstGeom>
        </p:spPr>
      </p:pic>
      <p:sp>
        <p:nvSpPr>
          <p:cNvPr id="150" name="Rechthoek 149"/>
          <p:cNvSpPr/>
          <p:nvPr userDrawn="1"/>
        </p:nvSpPr>
        <p:spPr>
          <a:xfrm>
            <a:off x="3320306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413069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2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3413069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3" name="Afbeelding 1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75" y="1284635"/>
            <a:ext cx="34612" cy="126000"/>
          </a:xfrm>
          <a:prstGeom prst="rect">
            <a:avLst/>
          </a:prstGeom>
        </p:spPr>
      </p:pic>
      <p:sp>
        <p:nvSpPr>
          <p:cNvPr id="154" name="Rechthoek 153"/>
          <p:cNvSpPr/>
          <p:nvPr userDrawn="1"/>
        </p:nvSpPr>
        <p:spPr>
          <a:xfrm>
            <a:off x="6080190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172953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6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6172953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7" name="Afbeelding 15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159" y="1284635"/>
            <a:ext cx="34612" cy="126000"/>
          </a:xfrm>
          <a:prstGeom prst="rect">
            <a:avLst/>
          </a:prstGeom>
        </p:spPr>
      </p:pic>
      <p:sp>
        <p:nvSpPr>
          <p:cNvPr id="158" name="Rechthoek 157"/>
          <p:cNvSpPr/>
          <p:nvPr userDrawn="1"/>
        </p:nvSpPr>
        <p:spPr>
          <a:xfrm>
            <a:off x="567110" y="295986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9873" y="303550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0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659873" y="356641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1" name="Afbeelding 1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079" y="3047752"/>
            <a:ext cx="34612" cy="126000"/>
          </a:xfrm>
          <a:prstGeom prst="rect">
            <a:avLst/>
          </a:prstGeom>
        </p:spPr>
      </p:pic>
      <p:sp>
        <p:nvSpPr>
          <p:cNvPr id="162" name="Rechthoek 161"/>
          <p:cNvSpPr/>
          <p:nvPr userDrawn="1"/>
        </p:nvSpPr>
        <p:spPr>
          <a:xfrm>
            <a:off x="3325639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418402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4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3418402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5" name="Afbeelding 1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608" y="3051576"/>
            <a:ext cx="34612" cy="126000"/>
          </a:xfrm>
          <a:prstGeom prst="rect">
            <a:avLst/>
          </a:prstGeom>
        </p:spPr>
      </p:pic>
      <p:sp>
        <p:nvSpPr>
          <p:cNvPr id="166" name="Rechthoek 165"/>
          <p:cNvSpPr/>
          <p:nvPr userDrawn="1"/>
        </p:nvSpPr>
        <p:spPr>
          <a:xfrm>
            <a:off x="6085523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78286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8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178286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9" name="Afbeelding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92" y="3051576"/>
            <a:ext cx="34612" cy="126000"/>
          </a:xfrm>
          <a:prstGeom prst="rect">
            <a:avLst/>
          </a:prstGeom>
        </p:spPr>
      </p:pic>
      <p:sp>
        <p:nvSpPr>
          <p:cNvPr id="170" name="Rechthoek 169"/>
          <p:cNvSpPr/>
          <p:nvPr userDrawn="1"/>
        </p:nvSpPr>
        <p:spPr>
          <a:xfrm>
            <a:off x="570285" y="471561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63048" y="479125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2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663048" y="532216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3" name="Afbeelding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54" y="4803502"/>
            <a:ext cx="34612" cy="126000"/>
          </a:xfrm>
          <a:prstGeom prst="rect">
            <a:avLst/>
          </a:prstGeom>
        </p:spPr>
      </p:pic>
      <p:sp>
        <p:nvSpPr>
          <p:cNvPr id="174" name="Rechthoek 173"/>
          <p:cNvSpPr/>
          <p:nvPr userDrawn="1"/>
        </p:nvSpPr>
        <p:spPr>
          <a:xfrm>
            <a:off x="3328814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421577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6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421577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7" name="Afbeelding 17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783" y="4807326"/>
            <a:ext cx="34612" cy="126000"/>
          </a:xfrm>
          <a:prstGeom prst="rect">
            <a:avLst/>
          </a:prstGeom>
        </p:spPr>
      </p:pic>
      <p:sp>
        <p:nvSpPr>
          <p:cNvPr id="178" name="Rechthoek 177"/>
          <p:cNvSpPr/>
          <p:nvPr userDrawn="1"/>
        </p:nvSpPr>
        <p:spPr>
          <a:xfrm>
            <a:off x="6088698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6181461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0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6181461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81" name="Afbeelding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67" y="4807326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fld id="{EE064FCD-438C-4821-825D-E90E0CFE4C50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0791170"/>
      </p:ext>
    </p:extLst>
  </p:cSld>
  <p:clrMapOvr>
    <a:masterClrMapping/>
  </p:clrMapOvr>
  <p:transition spd="slow">
    <p:fade thruBlk="1"/>
  </p:transition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6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7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793227"/>
            <a:ext cx="58382" cy="271104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394"/>
            <a:ext cx="9144000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7" y="1793227"/>
            <a:ext cx="57847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4283394"/>
            <a:ext cx="9143993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7" y="1793227"/>
            <a:ext cx="57847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4283394"/>
            <a:ext cx="9143993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9143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1200000"/>
            <a:ext cx="83016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2328001"/>
            <a:ext cx="8301600" cy="4028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6490659"/>
            <a:ext cx="271098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E17CB4C-DFC5-4921-8158-055D5E2408B0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502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9143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1200000"/>
            <a:ext cx="82296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2243667"/>
            <a:ext cx="9144000" cy="42469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1"/>
              <a:t>Insert image here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411DD8E-4009-431A-B5FD-FE2E64EB4CF5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0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9143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1200000"/>
            <a:ext cx="83016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4800" y="2328001"/>
            <a:ext cx="3949200" cy="4028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6490659"/>
            <a:ext cx="271098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548EA08-5217-4CF2-A05E-BC8201A81BEF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4773600" y="2328332"/>
            <a:ext cx="3949200" cy="402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4468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8"/>
            <a:ext cx="9143999" cy="6866315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401387" y="904241"/>
            <a:ext cx="41656" cy="284647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536" y="1380067"/>
            <a:ext cx="8301764" cy="2560320"/>
          </a:xfrm>
        </p:spPr>
        <p:txBody>
          <a:bodyPr anchor="b" anchorCtr="0"/>
          <a:lstStyle>
            <a:lvl1pPr>
              <a:defRPr sz="6000" spc="0" baseline="0">
                <a:solidFill>
                  <a:srgbClr val="FFFFFF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5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1727"/>
            <a:ext cx="9143999" cy="274652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401578" y="904241"/>
            <a:ext cx="41274" cy="284647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575536" y="1380067"/>
            <a:ext cx="8301764" cy="2560320"/>
          </a:xfrm>
        </p:spPr>
        <p:txBody>
          <a:bodyPr anchor="b" anchorCtr="0"/>
          <a:lstStyle>
            <a:lvl1pPr>
              <a:defRPr sz="6000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02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9" y="1793227"/>
            <a:ext cx="58382" cy="284788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2201334"/>
            <a:ext cx="0" cy="2302933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9194"/>
            <a:ext cx="9144000" cy="154492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6576002"/>
            <a:ext cx="69230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3243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7" y="1793227"/>
            <a:ext cx="57847" cy="284788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728639" y="2201334"/>
            <a:ext cx="0" cy="2302933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4639194"/>
            <a:ext cx="9143993" cy="154492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8676000" y="6576002"/>
            <a:ext cx="69230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12905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6497975"/>
            <a:ext cx="9144000" cy="361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4156"/>
            <a:ext cx="9144000" cy="22478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4800" y="1200000"/>
            <a:ext cx="82296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2DC1D1C-B469-4432-9248-393374E935EB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423864" y="2243668"/>
            <a:ext cx="8301037" cy="424603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8778410" y="6547200"/>
            <a:ext cx="69230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3" name="Rechthoek 2"/>
          <p:cNvSpPr/>
          <p:nvPr userDrawn="1"/>
        </p:nvSpPr>
        <p:spPr>
          <a:xfrm>
            <a:off x="-7200" y="2243667"/>
            <a:ext cx="9158400" cy="4254308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404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9143999" cy="6866313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1194912"/>
            <a:ext cx="30314" cy="147141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6490659"/>
            <a:ext cx="271098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6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1" name="Rechthoek 160"/>
          <p:cNvSpPr/>
          <p:nvPr userDrawn="1"/>
        </p:nvSpPr>
        <p:spPr>
          <a:xfrm>
            <a:off x="7535465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1194912"/>
            <a:ext cx="30314" cy="147141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7616708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7617461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5" name="Rechthoek 164"/>
          <p:cNvSpPr/>
          <p:nvPr userDrawn="1"/>
        </p:nvSpPr>
        <p:spPr>
          <a:xfrm>
            <a:off x="1837737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1194912"/>
            <a:ext cx="30314" cy="147141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1913773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1914526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9" name="Rechthoek 168"/>
          <p:cNvSpPr/>
          <p:nvPr userDrawn="1"/>
        </p:nvSpPr>
        <p:spPr>
          <a:xfrm>
            <a:off x="3262169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1194912"/>
            <a:ext cx="30314" cy="147141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336489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3337242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3" name="Rechthoek 172"/>
          <p:cNvSpPr/>
          <p:nvPr userDrawn="1"/>
        </p:nvSpPr>
        <p:spPr>
          <a:xfrm>
            <a:off x="4686601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1194912"/>
            <a:ext cx="30314" cy="147141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761113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761866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7" name="Rechthoek 176"/>
          <p:cNvSpPr/>
          <p:nvPr userDrawn="1"/>
        </p:nvSpPr>
        <p:spPr>
          <a:xfrm>
            <a:off x="6111033" y="1093236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1194912"/>
            <a:ext cx="30314" cy="147141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184783" y="1820334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85536" y="1169513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1" name="Rechthoek 180"/>
          <p:cNvSpPr/>
          <p:nvPr userDrawn="1"/>
        </p:nvSpPr>
        <p:spPr>
          <a:xfrm>
            <a:off x="413305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3012094"/>
            <a:ext cx="30314" cy="147141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491373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492126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5" name="Rechthoek 184"/>
          <p:cNvSpPr/>
          <p:nvPr userDrawn="1"/>
        </p:nvSpPr>
        <p:spPr>
          <a:xfrm>
            <a:off x="7535465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3012094"/>
            <a:ext cx="30314" cy="147141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7616708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7617461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9" name="Rechthoek 188"/>
          <p:cNvSpPr/>
          <p:nvPr userDrawn="1"/>
        </p:nvSpPr>
        <p:spPr>
          <a:xfrm>
            <a:off x="1837737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3012094"/>
            <a:ext cx="30314" cy="147141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1913773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1914526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93" name="Rechthoek 192"/>
          <p:cNvSpPr/>
          <p:nvPr userDrawn="1"/>
        </p:nvSpPr>
        <p:spPr>
          <a:xfrm>
            <a:off x="3262169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3012094"/>
            <a:ext cx="30314" cy="147141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3336489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3337242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97" name="Rechthoek 196"/>
          <p:cNvSpPr/>
          <p:nvPr userDrawn="1"/>
        </p:nvSpPr>
        <p:spPr>
          <a:xfrm>
            <a:off x="4686601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3012094"/>
            <a:ext cx="30314" cy="147141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4761113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4761866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1" name="Rechthoek 200"/>
          <p:cNvSpPr/>
          <p:nvPr userDrawn="1"/>
        </p:nvSpPr>
        <p:spPr>
          <a:xfrm>
            <a:off x="6111033" y="291041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3012094"/>
            <a:ext cx="30314" cy="147141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184783" y="363751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6185536" y="298669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5" name="Rechthoek 204"/>
          <p:cNvSpPr/>
          <p:nvPr userDrawn="1"/>
        </p:nvSpPr>
        <p:spPr>
          <a:xfrm>
            <a:off x="413305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3" y="4822174"/>
            <a:ext cx="30314" cy="147141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491373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492126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9" name="Rechthoek 208"/>
          <p:cNvSpPr/>
          <p:nvPr userDrawn="1"/>
        </p:nvSpPr>
        <p:spPr>
          <a:xfrm>
            <a:off x="7535465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58" y="4822174"/>
            <a:ext cx="30314" cy="147141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7616708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7617461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13" name="Rechthoek 212"/>
          <p:cNvSpPr/>
          <p:nvPr userDrawn="1"/>
        </p:nvSpPr>
        <p:spPr>
          <a:xfrm>
            <a:off x="1837737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23" y="4822174"/>
            <a:ext cx="30314" cy="147141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1913773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1914526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17" name="Rechthoek 216"/>
          <p:cNvSpPr/>
          <p:nvPr userDrawn="1"/>
        </p:nvSpPr>
        <p:spPr>
          <a:xfrm>
            <a:off x="3262169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9" y="4822174"/>
            <a:ext cx="30314" cy="147141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3336489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3337242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21" name="Rechthoek 220"/>
          <p:cNvSpPr/>
          <p:nvPr userDrawn="1"/>
        </p:nvSpPr>
        <p:spPr>
          <a:xfrm>
            <a:off x="4686601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63" y="4822174"/>
            <a:ext cx="30314" cy="147141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4761113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4761866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25" name="Rechthoek 224"/>
          <p:cNvSpPr/>
          <p:nvPr userDrawn="1"/>
        </p:nvSpPr>
        <p:spPr>
          <a:xfrm>
            <a:off x="6111033" y="4720498"/>
            <a:ext cx="1194116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33" y="4822174"/>
            <a:ext cx="30314" cy="147141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6184783" y="5447596"/>
            <a:ext cx="1040400" cy="751417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6185536" y="4796775"/>
            <a:ext cx="100012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fld id="{03AFC000-A369-4284-8979-5A3448D6D0CF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472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9143999" cy="6866313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413305" y="1093237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1194912"/>
            <a:ext cx="30314" cy="147141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423136" y="6490659"/>
            <a:ext cx="271098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491373" y="1820334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492126" y="1169513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9" name="Rechthoek 98"/>
          <p:cNvSpPr/>
          <p:nvPr userDrawn="1"/>
        </p:nvSpPr>
        <p:spPr>
          <a:xfrm>
            <a:off x="3283505" y="1093237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1194912"/>
            <a:ext cx="30314" cy="147141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3361573" y="1820334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362326" y="1169513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3" name="Rechthoek 102"/>
          <p:cNvSpPr/>
          <p:nvPr userDrawn="1"/>
        </p:nvSpPr>
        <p:spPr>
          <a:xfrm>
            <a:off x="6166405" y="1093237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1194912"/>
            <a:ext cx="30314" cy="147141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6244473" y="1820334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245226" y="1169513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7" name="Rechthoek 106"/>
          <p:cNvSpPr/>
          <p:nvPr userDrawn="1"/>
        </p:nvSpPr>
        <p:spPr>
          <a:xfrm>
            <a:off x="413305" y="3721101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25" y="3822776"/>
            <a:ext cx="30314" cy="147141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91373" y="4448198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92126" y="3797377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1" name="Rechthoek 110"/>
          <p:cNvSpPr/>
          <p:nvPr userDrawn="1"/>
        </p:nvSpPr>
        <p:spPr>
          <a:xfrm>
            <a:off x="3283505" y="3721101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25" y="3822776"/>
            <a:ext cx="30314" cy="147141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3361573" y="4448198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362326" y="3797377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5" name="Rechthoek 114"/>
          <p:cNvSpPr/>
          <p:nvPr userDrawn="1"/>
        </p:nvSpPr>
        <p:spPr>
          <a:xfrm>
            <a:off x="6166405" y="3721101"/>
            <a:ext cx="2558496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5" y="3822776"/>
            <a:ext cx="30314" cy="147141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6244473" y="4448198"/>
            <a:ext cx="2397877" cy="1401233"/>
          </a:xfrm>
        </p:spPr>
        <p:txBody>
          <a:bodyPr/>
          <a:lstStyle>
            <a:lvl1pPr marL="0" indent="0">
              <a:buFont typeface="Arial"/>
              <a:buNone/>
              <a:defRPr sz="550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245226" y="3797377"/>
            <a:ext cx="2314575" cy="608488"/>
          </a:xfrm>
        </p:spPr>
        <p:txBody>
          <a:bodyPr/>
          <a:lstStyle>
            <a:lvl1pPr marL="0" indent="0">
              <a:buFont typeface="Arial"/>
              <a:buNone/>
              <a:defRPr sz="900" b="1" cap="all">
                <a:solidFill>
                  <a:schemeClr val="tx2"/>
                </a:solidFill>
                <a:latin typeface="+mj-lt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fld id="{9A77DE8D-4406-4323-ABD3-738DA7C99256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117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713399" y="1793227"/>
            <a:ext cx="58382" cy="271104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394"/>
            <a:ext cx="9144000" cy="514973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>
          <a:xfrm>
            <a:off x="905742" y="3739536"/>
            <a:ext cx="3665537" cy="801344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1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713667" y="1793227"/>
            <a:ext cx="57847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905741" y="1617135"/>
            <a:ext cx="7065818" cy="1754717"/>
          </a:xfrm>
          <a:prstGeom prst="rect">
            <a:avLst/>
          </a:prstGeom>
        </p:spPr>
        <p:txBody>
          <a:bodyPr/>
          <a:lstStyle>
            <a:lvl1pPr>
              <a:defRPr sz="3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9144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4283394"/>
            <a:ext cx="9143993" cy="514973"/>
          </a:xfrm>
          <a:prstGeom prst="rect">
            <a:avLst/>
          </a:prstGeom>
        </p:spPr>
      </p:pic>
      <p:sp>
        <p:nvSpPr>
          <p:cNvPr id="9" name="Tijdelijke aanduiding voor tekst 9"/>
          <p:cNvSpPr>
            <a:spLocks noGrp="1"/>
          </p:cNvSpPr>
          <p:nvPr>
            <p:ph type="body" sz="quarter" idx="10"/>
          </p:nvPr>
        </p:nvSpPr>
        <p:spPr>
          <a:xfrm>
            <a:off x="905742" y="3739536"/>
            <a:ext cx="3665537" cy="801344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9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8054114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366A63E-23FB-425E-BDC6-21B0D2F04D7F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11" name="Afbeelding 10" descr="pijltje_teru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8"/>
            <a:ext cx="69230" cy="144000"/>
          </a:xfrm>
          <a:prstGeom prst="rect">
            <a:avLst/>
          </a:prstGeom>
        </p:spPr>
      </p:pic>
      <p:sp>
        <p:nvSpPr>
          <p:cNvPr id="7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04864"/>
            <a:ext cx="9144000" cy="41764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1800"/>
            </a:lvl1pPr>
          </a:lstStyle>
          <a:p>
            <a:r>
              <a:rPr lang="en-GB" noProof="1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ransition spd="slow">
    <p:fade thruBlk="1"/>
  </p:transition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4014000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032E907-5DF8-4A44-9C78-DB37A37942D7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4932000" y="2206800"/>
            <a:ext cx="3672448" cy="4182150"/>
          </a:xfrm>
        </p:spPr>
        <p:txBody>
          <a:bodyPr/>
          <a:lstStyle>
            <a:lvl1pPr marL="0" indent="0">
              <a:buSzPct val="100000"/>
              <a:buFontTx/>
              <a:buNone/>
              <a:defRPr baseline="0"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073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ep 1"/>
          <p:cNvGrpSpPr/>
          <p:nvPr userDrawn="1"/>
        </p:nvGrpSpPr>
        <p:grpSpPr>
          <a:xfrm>
            <a:off x="539552" y="900233"/>
            <a:ext cx="54120" cy="3028186"/>
            <a:chOff x="539552" y="900233"/>
            <a:chExt cx="54120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3730419"/>
              <a:ext cx="54120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3451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18"/>
            <a:ext cx="9144000" cy="274319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9800" y="900233"/>
            <a:ext cx="53624" cy="3028186"/>
            <a:chOff x="539800" y="900233"/>
            <a:chExt cx="53624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00" y="3730419"/>
              <a:ext cx="53624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861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29144"/>
            <a:ext cx="9143245" cy="158483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527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479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56486" y="2199600"/>
            <a:ext cx="8044589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56486" y="652534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463258" y="6526800"/>
            <a:ext cx="21336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 b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54410" y="6526800"/>
            <a:ext cx="43200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700" r:id="rId3"/>
    <p:sldLayoutId id="2147483650" r:id="rId4"/>
    <p:sldLayoutId id="2147483661" r:id="rId5"/>
    <p:sldLayoutId id="2147483699" r:id="rId6"/>
    <p:sldLayoutId id="2147483688" r:id="rId7"/>
    <p:sldLayoutId id="2147483695" r:id="rId8"/>
    <p:sldLayoutId id="2147483690" r:id="rId9"/>
    <p:sldLayoutId id="2147483696" r:id="rId10"/>
    <p:sldLayoutId id="2147483698" r:id="rId11"/>
    <p:sldLayoutId id="2147483691" r:id="rId12"/>
    <p:sldLayoutId id="2147483692" r:id="rId13"/>
    <p:sldLayoutId id="2147483693" r:id="rId14"/>
    <p:sldLayoutId id="2147483697" r:id="rId15"/>
  </p:sldLayoutIdLst>
  <p:transition spd="slow">
    <p:fade thruBlk="1"/>
  </p:transition>
  <p:hf sldNum="0"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cap="all" spc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423136" y="6490659"/>
            <a:ext cx="4148864" cy="22454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550" b="1">
                <a:latin typeface="Arial" pitchFamily="34" charset="0"/>
                <a:cs typeface="Arial" pitchFamily="34" charset="0"/>
              </a:defRPr>
            </a:lvl1pPr>
          </a:lstStyle>
          <a:p>
            <a:fld id="{570599CB-1064-4814-960E-F85AB2DA9006}" type="slidenum">
              <a:rPr lang="en-GB" smtClean="0"/>
              <a:pPr/>
              <a:t>‹nr.›</a:t>
            </a:fld>
            <a:r>
              <a:rPr lang="en-GB" dirty="0"/>
              <a:t> | BIM4REN WP4 Architecture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3136" y="6490659"/>
            <a:ext cx="4148864" cy="22454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5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23136" y="1197733"/>
            <a:ext cx="8301600" cy="9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3136" y="2328333"/>
            <a:ext cx="8301600" cy="411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7168896" y="6489600"/>
            <a:ext cx="1556004" cy="225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550" b="1" smtClean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/>
              <a:t>06 November 2019</a:t>
            </a:r>
          </a:p>
        </p:txBody>
      </p:sp>
    </p:spTree>
    <p:extLst>
      <p:ext uri="{BB962C8B-B14F-4D97-AF65-F5344CB8AC3E}">
        <p14:creationId xmlns:p14="http://schemas.microsoft.com/office/powerpoint/2010/main" val="407858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300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778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5397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984250" indent="-1778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435100" indent="-1778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885950" indent="-1841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pbourreau@nobatek.inef4.com" TargetMode="External"/><Relationship Id="rId3" Type="http://schemas.openxmlformats.org/officeDocument/2006/relationships/hyperlink" Target="mailto:info@logic-labs.nl" TargetMode="External"/><Relationship Id="rId7" Type="http://schemas.openxmlformats.org/officeDocument/2006/relationships/hyperlink" Target="mailto:senthilvel@caad.arch.rwth-aachen.de" TargetMode="External"/><Relationship Id="rId2" Type="http://schemas.openxmlformats.org/officeDocument/2006/relationships/hyperlink" Target="mailto:Jyrki.Oraskari@dc.rwth-aachen.d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nicolas.bus@cstb.fr" TargetMode="External"/><Relationship Id="rId5" Type="http://schemas.openxmlformats.org/officeDocument/2006/relationships/hyperlink" Target="mailto:nicolas.pastorelly@cstb.fr" TargetMode="External"/><Relationship Id="rId4" Type="http://schemas.openxmlformats.org/officeDocument/2006/relationships/hyperlink" Target="mailto:bruno.fies@cstb.fr" TargetMode="External"/><Relationship Id="rId9" Type="http://schemas.openxmlformats.org/officeDocument/2006/relationships/hyperlink" Target="mailto:mw@aec3.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ql.github.io/graphql-spec/draft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C652AF-649A-4AC4-86E1-70AF83CB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>
                <a:latin typeface="Arial Black" panose="020B0A04020102020204" pitchFamily="34" charset="0"/>
              </a:rPr>
              <a:t>BIM4REN WP4 Distributed BIM Repository</a:t>
            </a:r>
            <a:br>
              <a:rPr lang="en-GB" sz="2000" dirty="0">
                <a:latin typeface="Arial Black" panose="020B0A04020102020204" pitchFamily="34" charset="0"/>
              </a:rPr>
            </a:br>
            <a:r>
              <a:rPr lang="en-GB" sz="2000" dirty="0">
                <a:latin typeface="Arial Black" panose="020B0A04020102020204" pitchFamily="34" charset="0"/>
              </a:rPr>
              <a:t>Architecture &amp; Workflow</a:t>
            </a:r>
            <a:br>
              <a:rPr lang="en-GB" sz="2000" dirty="0">
                <a:latin typeface="Arial Black" panose="020B0A04020102020204" pitchFamily="34" charset="0"/>
              </a:rPr>
            </a:br>
            <a:br>
              <a:rPr lang="en-GB" dirty="0">
                <a:latin typeface="Arial Black" panose="020B0A04020102020204" pitchFamily="34" charset="0"/>
              </a:rPr>
            </a:br>
            <a:r>
              <a:rPr lang="en-GB" sz="1200" cap="none" dirty="0">
                <a:latin typeface="Arial" panose="020B0604020202020204" pitchFamily="34" charset="0"/>
              </a:rPr>
              <a:t>Dr. ir. H.M. Böhms</a:t>
            </a:r>
          </a:p>
        </p:txBody>
      </p:sp>
    </p:spTree>
    <p:extLst>
      <p:ext uri="{BB962C8B-B14F-4D97-AF65-F5344CB8AC3E}">
        <p14:creationId xmlns:p14="http://schemas.microsoft.com/office/powerpoint/2010/main" val="6706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53B2D-15CF-4C34-A467-7E747456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00" y="111139"/>
            <a:ext cx="8301600" cy="960000"/>
          </a:xfrm>
        </p:spPr>
        <p:txBody>
          <a:bodyPr/>
          <a:lstStyle/>
          <a:p>
            <a:r>
              <a:rPr lang="en-GB" dirty="0"/>
              <a:t>WP4 Activities (#4)</a:t>
            </a:r>
            <a:br>
              <a:rPr lang="en-GB" dirty="0"/>
            </a:br>
            <a:r>
              <a:rPr lang="en-GB" sz="1600" dirty="0"/>
              <a:t>Renovation/energy Workflow in AWS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2D150A-8F8E-4C9C-9E2B-8C41C3BD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00" y="950699"/>
            <a:ext cx="8301600" cy="4028351"/>
          </a:xfrm>
        </p:spPr>
        <p:txBody>
          <a:bodyPr/>
          <a:lstStyle/>
          <a:p>
            <a:pPr marL="0" indent="0">
              <a:buNone/>
            </a:pPr>
            <a:r>
              <a:rPr lang="en-GB" sz="1100" b="1" dirty="0">
                <a:solidFill>
                  <a:schemeClr val="accent4">
                    <a:lumMod val="50000"/>
                  </a:schemeClr>
                </a:solidFill>
              </a:rPr>
              <a:t>START - Generated/corrected IFC files available</a:t>
            </a:r>
          </a:p>
          <a:p>
            <a:pPr lvl="1"/>
            <a:r>
              <a:rPr lang="en-GB" sz="1100" dirty="0"/>
              <a:t>WP3 (CSTB/Bruno) to deliver, based on point clouds from 3D scanning in WP3</a:t>
            </a:r>
          </a:p>
          <a:p>
            <a:pPr marL="361950" lvl="1" indent="0">
              <a:buNone/>
            </a:pPr>
            <a:endParaRPr lang="en-GB" sz="1100" dirty="0"/>
          </a:p>
          <a:p>
            <a:r>
              <a:rPr lang="en-GB" sz="1100" b="1" dirty="0"/>
              <a:t>Transform Bot </a:t>
            </a:r>
            <a:r>
              <a:rPr lang="en-GB" sz="1100" dirty="0"/>
              <a:t>by BIMserver with (updated) IFC2LBD plugin</a:t>
            </a:r>
          </a:p>
          <a:p>
            <a:pPr lvl="1"/>
            <a:r>
              <a:rPr lang="en-GB" sz="1100" dirty="0"/>
              <a:t>Define</a:t>
            </a:r>
            <a:r>
              <a:rPr lang="en-GB" sz="1100" b="1" dirty="0">
                <a:solidFill>
                  <a:srgbClr val="FF0000"/>
                </a:solidFill>
              </a:rPr>
              <a:t> </a:t>
            </a:r>
            <a:r>
              <a:rPr lang="en-GB" sz="1100" b="1" dirty="0">
                <a:solidFill>
                  <a:srgbClr val="00B050"/>
                </a:solidFill>
              </a:rPr>
              <a:t>LBD* </a:t>
            </a:r>
            <a:r>
              <a:rPr lang="en-GB" sz="1100" dirty="0">
                <a:solidFill>
                  <a:srgbClr val="00B050"/>
                </a:solidFill>
              </a:rPr>
              <a:t> </a:t>
            </a:r>
            <a:r>
              <a:rPr lang="en-GB" sz="1100" dirty="0">
                <a:solidFill>
                  <a:srgbClr val="FF0000"/>
                </a:solidFill>
              </a:rPr>
              <a:t>[NBK/Pierre], [RWTH/Jyrki], [CSTB/Bruno] &amp; [TNO/Michel]</a:t>
            </a:r>
            <a:r>
              <a:rPr lang="en-GB" sz="1100" dirty="0"/>
              <a:t>,</a:t>
            </a:r>
            <a:r>
              <a:rPr lang="en-GB" sz="1100" dirty="0">
                <a:solidFill>
                  <a:srgbClr val="FF0000"/>
                </a:solidFill>
              </a:rPr>
              <a:t> </a:t>
            </a:r>
            <a:r>
              <a:rPr lang="en-GB" sz="1100" dirty="0"/>
              <a:t>based on:</a:t>
            </a:r>
          </a:p>
          <a:p>
            <a:pPr lvl="2"/>
            <a:r>
              <a:rPr lang="en-GB" sz="1100" dirty="0"/>
              <a:t>BOT ontology and CEN TC442 PDT standards (“86”-spec &amp; SMLS) guided by conceptual WP2 Data Model, including bounding box geometry</a:t>
            </a:r>
          </a:p>
          <a:p>
            <a:pPr lvl="1"/>
            <a:r>
              <a:rPr lang="en-GB" sz="1100" dirty="0"/>
              <a:t>Adapt existing IFC2LBD transformer and implement as IFC2</a:t>
            </a:r>
            <a:r>
              <a:rPr lang="en-GB" sz="1100" b="1" dirty="0">
                <a:solidFill>
                  <a:srgbClr val="00B050"/>
                </a:solidFill>
              </a:rPr>
              <a:t>LBD* </a:t>
            </a:r>
            <a:r>
              <a:rPr lang="en-GB" sz="1100" dirty="0" err="1"/>
              <a:t>Bimserver</a:t>
            </a:r>
            <a:r>
              <a:rPr lang="en-GB" sz="1100" dirty="0"/>
              <a:t> plugin </a:t>
            </a:r>
            <a:r>
              <a:rPr lang="en-GB" sz="1100" dirty="0">
                <a:solidFill>
                  <a:srgbClr val="FF0000"/>
                </a:solidFill>
              </a:rPr>
              <a:t>[RWTH/Jyrki]</a:t>
            </a:r>
          </a:p>
          <a:p>
            <a:pPr lvl="1"/>
            <a:r>
              <a:rPr lang="en-GB" sz="1100" dirty="0"/>
              <a:t>Input according to IFC2x3/SPFF &amp; Output according to </a:t>
            </a:r>
            <a:r>
              <a:rPr lang="en-GB" sz="1100" b="1" dirty="0">
                <a:solidFill>
                  <a:srgbClr val="00B050"/>
                </a:solidFill>
              </a:rPr>
              <a:t>LBD*</a:t>
            </a:r>
            <a:r>
              <a:rPr lang="en-GB" sz="1100" dirty="0"/>
              <a:t>/JSON-LD</a:t>
            </a:r>
          </a:p>
          <a:p>
            <a:pPr lvl="1"/>
            <a:r>
              <a:rPr lang="en-GB" sz="1100" dirty="0"/>
              <a:t>Actualise invocation &amp; I/O BIMserver bot according to WP2 spec + arrays/packages </a:t>
            </a:r>
            <a:r>
              <a:rPr lang="en-GB" sz="1100" dirty="0">
                <a:solidFill>
                  <a:srgbClr val="FF0000"/>
                </a:solidFill>
              </a:rPr>
              <a:t>[TNO/Ruben]</a:t>
            </a:r>
          </a:p>
          <a:p>
            <a:pPr lvl="1"/>
            <a:r>
              <a:rPr lang="en-GB" sz="1100" dirty="0"/>
              <a:t>Deploy in AWS as docker container involving Docker/YAML </a:t>
            </a:r>
            <a:r>
              <a:rPr lang="en-GB" sz="1100" dirty="0">
                <a:solidFill>
                  <a:srgbClr val="FF0000"/>
                </a:solidFill>
              </a:rPr>
              <a:t>[TNO/Thomas]</a:t>
            </a:r>
          </a:p>
          <a:p>
            <a:pPr marL="361950" lvl="1" indent="0">
              <a:buNone/>
            </a:pPr>
            <a:endParaRPr lang="en-GB" sz="1100" dirty="0">
              <a:solidFill>
                <a:srgbClr val="FF0000"/>
              </a:solidFill>
            </a:endParaRPr>
          </a:p>
          <a:p>
            <a:r>
              <a:rPr lang="en-GB" sz="1100" b="1" dirty="0"/>
              <a:t>Extent/Renovate</a:t>
            </a:r>
            <a:r>
              <a:rPr lang="en-GB" sz="1100" dirty="0"/>
              <a:t> (wrapper) </a:t>
            </a:r>
            <a:r>
              <a:rPr lang="en-GB" sz="1100" b="1" dirty="0"/>
              <a:t>Bot </a:t>
            </a:r>
            <a:r>
              <a:rPr lang="en-GB" sz="1100" dirty="0"/>
              <a:t>by LOD Lifter for AS-IS (energy aspects) and by Design Renovator for TO-BEs (renovation/energy aspects)</a:t>
            </a:r>
          </a:p>
          <a:p>
            <a:pPr lvl="1"/>
            <a:r>
              <a:rPr lang="en-GB" sz="1100" dirty="0"/>
              <a:t>LOD Lifter/Design Renovator developed and encapsulated as (wrapper) BIM Bot according to latest WP2 spec </a:t>
            </a:r>
            <a:r>
              <a:rPr lang="en-GB" sz="1100" dirty="0">
                <a:solidFill>
                  <a:srgbClr val="FF0000"/>
                </a:solidFill>
              </a:rPr>
              <a:t>[CSTB/Bruno]</a:t>
            </a:r>
          </a:p>
          <a:p>
            <a:pPr lvl="1"/>
            <a:r>
              <a:rPr lang="en-GB" sz="1100" dirty="0"/>
              <a:t>TO-BE types: Insulation of walls, replacement of windows/glazing, new/other heat system components</a:t>
            </a:r>
            <a:endParaRPr lang="en-GB" sz="1100" dirty="0">
              <a:solidFill>
                <a:srgbClr val="FF0000"/>
              </a:solidFill>
            </a:endParaRPr>
          </a:p>
          <a:p>
            <a:pPr lvl="1"/>
            <a:r>
              <a:rPr lang="en-GB" sz="1100" dirty="0"/>
              <a:t>Inputs/outputs according to </a:t>
            </a:r>
            <a:r>
              <a:rPr lang="en-GB" sz="1100" b="1" dirty="0">
                <a:solidFill>
                  <a:srgbClr val="00B050"/>
                </a:solidFill>
              </a:rPr>
              <a:t>LBD*</a:t>
            </a:r>
            <a:r>
              <a:rPr lang="en-GB" sz="1100" dirty="0"/>
              <a:t>/JSON-LD</a:t>
            </a:r>
          </a:p>
          <a:p>
            <a:pPr lvl="1"/>
            <a:r>
              <a:rPr lang="en-GB" sz="1100" dirty="0"/>
              <a:t>Deploy in AWS as docker container involving Docker/YAML </a:t>
            </a:r>
            <a:r>
              <a:rPr lang="en-GB" sz="1100" dirty="0">
                <a:solidFill>
                  <a:srgbClr val="FF0000"/>
                </a:solidFill>
              </a:rPr>
              <a:t>[CSTB/Bruno]</a:t>
            </a:r>
          </a:p>
          <a:p>
            <a:pPr lvl="1"/>
            <a:r>
              <a:rPr lang="en-GB" sz="1100" dirty="0"/>
              <a:t>Provide button the export Journal of Changes as backlink </a:t>
            </a:r>
            <a:r>
              <a:rPr lang="en-GB" sz="1100" dirty="0">
                <a:solidFill>
                  <a:srgbClr val="FF0000"/>
                </a:solidFill>
              </a:rPr>
              <a:t>[CSTB/Bruno &amp; TNO/Thomas]</a:t>
            </a:r>
            <a:endParaRPr lang="en-GB" sz="1100" dirty="0">
              <a:solidFill>
                <a:srgbClr val="00B050"/>
              </a:solidFill>
            </a:endParaRPr>
          </a:p>
          <a:p>
            <a:pPr marL="361950" lvl="1" indent="0">
              <a:buNone/>
            </a:pPr>
            <a:endParaRPr lang="en-GB" sz="1100" dirty="0"/>
          </a:p>
          <a:p>
            <a:r>
              <a:rPr lang="en-GB" sz="1100" b="1" dirty="0"/>
              <a:t>Checker Bot </a:t>
            </a:r>
            <a:r>
              <a:rPr lang="en-GB" sz="1100" dirty="0"/>
              <a:t>by Energy Analysis Input Checker BOT/Service</a:t>
            </a:r>
          </a:p>
          <a:p>
            <a:pPr lvl="1"/>
            <a:r>
              <a:rPr lang="en-GB" sz="1100" dirty="0"/>
              <a:t>Checker to be developed as BIM Bot and deployed</a:t>
            </a:r>
            <a:r>
              <a:rPr lang="en-GB" sz="1100" dirty="0">
                <a:solidFill>
                  <a:srgbClr val="C00000"/>
                </a:solidFill>
              </a:rPr>
              <a:t> [</a:t>
            </a:r>
            <a:r>
              <a:rPr lang="en-GB" sz="1100" dirty="0">
                <a:solidFill>
                  <a:srgbClr val="FF0000"/>
                </a:solidFill>
              </a:rPr>
              <a:t>TNO/Thomas] &amp; [RWTH/Jyrki]</a:t>
            </a:r>
          </a:p>
          <a:p>
            <a:pPr lvl="1"/>
            <a:r>
              <a:rPr lang="en-GB" sz="1100" dirty="0"/>
              <a:t>Inputs/outputs according to </a:t>
            </a:r>
            <a:r>
              <a:rPr lang="en-GB" sz="1100" b="1" dirty="0">
                <a:solidFill>
                  <a:srgbClr val="00B050"/>
                </a:solidFill>
              </a:rPr>
              <a:t>LBD*</a:t>
            </a:r>
            <a:r>
              <a:rPr lang="en-GB" sz="1100" dirty="0"/>
              <a:t>/JSON-LD</a:t>
            </a:r>
          </a:p>
          <a:p>
            <a:pPr lvl="1"/>
            <a:r>
              <a:rPr lang="en-GB" sz="1100" dirty="0"/>
              <a:t>Potential role of MVD &amp; MVD2SPARQL? Options? Relevant for LBD, equivalent parts, Also IFC/SPFF check/filter?</a:t>
            </a:r>
          </a:p>
          <a:p>
            <a:pPr lvl="1"/>
            <a:r>
              <a:rPr lang="en-GB" sz="1100" dirty="0"/>
              <a:t>Deploy in AWS as docker container involving Docker/YAML </a:t>
            </a:r>
            <a:r>
              <a:rPr lang="en-GB" sz="1100" dirty="0">
                <a:solidFill>
                  <a:srgbClr val="C00000"/>
                </a:solidFill>
              </a:rPr>
              <a:t>[TNO/Thomas]</a:t>
            </a:r>
          </a:p>
          <a:p>
            <a:pPr marL="361950" lvl="1" indent="0">
              <a:buNone/>
            </a:pPr>
            <a:endParaRPr lang="en-GB" sz="1100" dirty="0">
              <a:solidFill>
                <a:srgbClr val="C00000"/>
              </a:solidFill>
            </a:endParaRPr>
          </a:p>
          <a:p>
            <a:r>
              <a:rPr lang="en-GB" sz="1100" b="1" dirty="0"/>
              <a:t>Analyse</a:t>
            </a:r>
            <a:r>
              <a:rPr lang="en-GB" sz="1100" dirty="0"/>
              <a:t> </a:t>
            </a:r>
            <a:r>
              <a:rPr lang="en-GB" sz="1100" b="1" dirty="0"/>
              <a:t>Energy by IES external cloud service</a:t>
            </a:r>
            <a:r>
              <a:rPr lang="en-GB" sz="1100" dirty="0"/>
              <a:t> for AS-IS/TO-BEs in WP5 (IES/Giulia in WP5)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r>
              <a:rPr lang="en-GB" sz="1100" b="1" dirty="0">
                <a:solidFill>
                  <a:schemeClr val="accent4">
                    <a:lumMod val="50000"/>
                  </a:schemeClr>
                </a:solidFill>
              </a:rPr>
              <a:t>END - Overview in IES MCA dashboard and actual decision making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FC8CF8-A278-4755-90F5-A33D4138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CB1E91-217B-4F46-92C7-B83BCBDA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A92358D-F1A7-4BBB-B270-DA6D3C530A26}" type="slidenum">
              <a:rPr lang="en-GB" smtClean="0"/>
              <a:t>10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668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7F722-5410-42E6-A9FB-8C583B66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 4 Planning -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1648FE-45B5-45EA-83BF-6EFD968C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849080"/>
            <a:ext cx="8899748" cy="4182150"/>
          </a:xfrm>
        </p:spPr>
        <p:txBody>
          <a:bodyPr/>
          <a:lstStyle/>
          <a:p>
            <a:r>
              <a:rPr lang="en-GB" sz="1400" b="1" dirty="0"/>
              <a:t>PARTNER	PM	Contacts</a:t>
            </a:r>
          </a:p>
          <a:p>
            <a:r>
              <a:rPr lang="en-GB" sz="1400" dirty="0"/>
              <a:t>TNO (NL)	18	Michel Böhms, Tim Dijkmans, Thomas Krijnen, Ruben de </a:t>
            </a:r>
            <a:r>
              <a:rPr lang="en-GB" sz="1400" dirty="0" err="1"/>
              <a:t>Laat</a:t>
            </a:r>
            <a:endParaRPr lang="en-GB" sz="1400" dirty="0"/>
          </a:p>
          <a:p>
            <a:r>
              <a:rPr lang="en-GB" sz="1400" dirty="0"/>
              <a:t>CSTB (FR)	17	Bruno </a:t>
            </a:r>
            <a:r>
              <a:rPr lang="en-GB" sz="1400" dirty="0" err="1"/>
              <a:t>Fies</a:t>
            </a:r>
            <a:r>
              <a:rPr lang="en-GB" sz="1400" dirty="0"/>
              <a:t>, Nicolas </a:t>
            </a:r>
            <a:r>
              <a:rPr lang="en-GB" sz="1400" dirty="0" err="1"/>
              <a:t>Pastorelly</a:t>
            </a:r>
            <a:r>
              <a:rPr lang="en-GB" sz="1400" dirty="0"/>
              <a:t>, Nicolas Bus</a:t>
            </a:r>
          </a:p>
          <a:p>
            <a:r>
              <a:rPr lang="en-GB" sz="1400" dirty="0"/>
              <a:t>RWTH (DE)	14	Jakob Beetz, Jyrki </a:t>
            </a:r>
            <a:r>
              <a:rPr lang="en-GB" sz="1400" dirty="0" err="1"/>
              <a:t>Oraskari</a:t>
            </a:r>
            <a:r>
              <a:rPr lang="en-GB" sz="1400" dirty="0"/>
              <a:t>, Madhumitha Senthilvel</a:t>
            </a:r>
          </a:p>
          <a:p>
            <a:r>
              <a:rPr lang="en-GB" sz="1400" dirty="0"/>
              <a:t>NBK (FR)	4	Pierre </a:t>
            </a:r>
            <a:r>
              <a:rPr lang="en-GB" sz="1400" dirty="0" err="1"/>
              <a:t>Bourreau</a:t>
            </a:r>
            <a:endParaRPr lang="en-GB" sz="1400" dirty="0"/>
          </a:p>
          <a:p>
            <a:r>
              <a:rPr lang="en-GB" sz="1400" dirty="0"/>
              <a:t>AEC3 (DE)	2	Matthias Weise</a:t>
            </a:r>
          </a:p>
          <a:p>
            <a:endParaRPr lang="en-GB" sz="1400" dirty="0"/>
          </a:p>
          <a:p>
            <a:r>
              <a:rPr lang="en-GB" sz="1400" dirty="0"/>
              <a:t>Review Role</a:t>
            </a:r>
          </a:p>
          <a:p>
            <a:pPr lvl="1"/>
            <a:r>
              <a:rPr lang="en-GB" sz="1400" dirty="0"/>
              <a:t>TEC (SP)	4	T4.1/T4.4</a:t>
            </a:r>
          </a:p>
          <a:p>
            <a:pPr lvl="1"/>
            <a:r>
              <a:rPr lang="en-GB" sz="1400" dirty="0"/>
              <a:t>EKO (UK)	2	T4.4</a:t>
            </a:r>
          </a:p>
          <a:p>
            <a:pPr lvl="1"/>
            <a:r>
              <a:rPr lang="en-GB" sz="1400" dirty="0"/>
              <a:t>EBIM (FR)	4	T4.1</a:t>
            </a:r>
          </a:p>
          <a:p>
            <a:pPr lvl="1"/>
            <a:r>
              <a:rPr lang="en-GB" sz="1400" dirty="0"/>
              <a:t>TERM (RO)	3	T4.4</a:t>
            </a:r>
          </a:p>
          <a:p>
            <a:endParaRPr lang="en-GB" sz="14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147B55-7669-4912-8FE3-759F8C3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F6FB4F-65A2-4610-AA20-4CF04F33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71772E3-3EAE-4E7E-AC0E-3FD4F6D15359}" type="slidenum">
              <a:rPr lang="en-GB" smtClean="0"/>
              <a:t>11</a:t>
            </a:fld>
            <a:r>
              <a:rPr lang="en-GB" dirty="0"/>
              <a:t> | BIM4REN WP4 Architecture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668545-E972-4C9E-87BB-A3F9DB3C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71" y="3940155"/>
            <a:ext cx="3802743" cy="21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9D346-7116-420F-A59D-62A755EA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44" y="1047075"/>
            <a:ext cx="8054114" cy="720000"/>
          </a:xfrm>
        </p:spPr>
        <p:txBody>
          <a:bodyPr/>
          <a:lstStyle/>
          <a:p>
            <a:r>
              <a:rPr lang="en-GB" dirty="0"/>
              <a:t>Planning /2</a:t>
            </a:r>
            <a:br>
              <a:rPr lang="en-GB" dirty="0"/>
            </a:br>
            <a:r>
              <a:rPr lang="en-GB" sz="2000" dirty="0"/>
              <a:t>BIM4ren-WP4 email list for key partners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969D4C-66F6-43C7-8D78-5CB10B4A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2130151"/>
            <a:ext cx="8054114" cy="418215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michel.bohms@tno.nl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tim.dijkmans@tno.nl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mail@thomaskrijnen.com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info@logic-labs.nl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bruno.fies@cstb.fr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nicolas.pastorelly@cstb.fr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nicolas.bus@cstb.fr</a:t>
            </a:r>
            <a:r>
              <a:rPr lang="en-GB" dirty="0"/>
              <a:t> </a:t>
            </a:r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j.beetz@caad.arch.rwth-aachen.de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Jyrki.Oraskari@dc.rwth-aachen.de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senthilvel@caad.arch.rwth-aachen.de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pbourreau@nobatek.inef4.com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mw@aec3.de</a:t>
            </a: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B8210E-0779-42DE-B8FA-66B0AC0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C2E742-508E-4C4B-BF21-71D7C4BC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4C03704-2A7A-4B23-82B5-DAE33747B917}" type="slidenum">
              <a:rPr lang="en-GB" smtClean="0"/>
              <a:t>12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599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E350D-F45F-4E3F-8EB7-FD2ACB4C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227678"/>
            <a:ext cx="8054114" cy="720000"/>
          </a:xfrm>
        </p:spPr>
        <p:txBody>
          <a:bodyPr/>
          <a:lstStyle/>
          <a:p>
            <a:r>
              <a:rPr lang="en-GB" dirty="0"/>
              <a:t>Proposal tasks refocused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67373B-C50B-42FD-9DEE-9EB52842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149657"/>
            <a:ext cx="846559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T4.1 </a:t>
            </a:r>
            <a:r>
              <a:rPr lang="en-GB" dirty="0" err="1"/>
              <a:t>BIMServer</a:t>
            </a:r>
            <a:r>
              <a:rPr lang="en-GB" dirty="0"/>
              <a:t> extensions &gt;&gt;&gt; </a:t>
            </a:r>
            <a:r>
              <a:rPr lang="en-GB" dirty="0">
                <a:solidFill>
                  <a:srgbClr val="00B050"/>
                </a:solidFill>
              </a:rPr>
              <a:t>LBD* </a:t>
            </a:r>
            <a:r>
              <a:rPr lang="en-GB" dirty="0"/>
              <a:t>&amp; IFC2LBD* </a:t>
            </a:r>
            <a:r>
              <a:rPr lang="en-GB" dirty="0" err="1"/>
              <a:t>Bimserver</a:t>
            </a:r>
            <a:r>
              <a:rPr lang="en-GB" dirty="0"/>
              <a:t>/plug-in Bot (TNO &amp; RWTH,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D4.1 &amp; D4.2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Define</a:t>
            </a:r>
            <a:r>
              <a:rPr lang="en-GB" sz="1200" b="1" dirty="0"/>
              <a:t> LBD* ontology </a:t>
            </a:r>
            <a:r>
              <a:rPr lang="en-GB" sz="1200" dirty="0">
                <a:solidFill>
                  <a:srgbClr val="FF0000"/>
                </a:solidFill>
              </a:rPr>
              <a:t>[NBK/Pierre], [RWTH/Jyrki], [CSTB/Bruno] &amp; [TNO/Michel]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Develop IFC2</a:t>
            </a:r>
            <a:r>
              <a:rPr lang="en-GB" sz="1200" b="1" dirty="0">
                <a:solidFill>
                  <a:srgbClr val="00B050"/>
                </a:solidFill>
              </a:rPr>
              <a:t>LBD* </a:t>
            </a:r>
            <a:r>
              <a:rPr lang="en-GB" sz="1200" dirty="0"/>
              <a:t>transformer as BIMserver plugin </a:t>
            </a:r>
            <a:r>
              <a:rPr lang="en-GB" sz="1200" dirty="0">
                <a:solidFill>
                  <a:srgbClr val="FF0000"/>
                </a:solidFill>
              </a:rPr>
              <a:t>[RWTH/Jyrki &amp; TEC &amp; ENERBIM]</a:t>
            </a: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Actualise invocation &amp; I/O BIMserver bot according to WP2 spec + arrays/packages </a:t>
            </a:r>
            <a:r>
              <a:rPr lang="en-GB" sz="1200" dirty="0">
                <a:solidFill>
                  <a:srgbClr val="FF0000"/>
                </a:solidFill>
              </a:rPr>
              <a:t>[TNO/Ruben]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Deployed in AWS, as docker container involving YAML import/export calls etc.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</a:p>
          <a:p>
            <a:pPr marL="355600" lvl="2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T4.2 </a:t>
            </a:r>
            <a:r>
              <a:rPr lang="en-GB" dirty="0" err="1"/>
              <a:t>Preprocessing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Validation &gt;&gt;&gt; Checker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D4.3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Checker to be developed as BIM Bot </a:t>
            </a:r>
            <a:r>
              <a:rPr lang="en-GB" sz="1200" dirty="0">
                <a:solidFill>
                  <a:srgbClr val="FF0000"/>
                </a:solidFill>
              </a:rPr>
              <a:t>[TNO/Thomas] &amp; [RWTH/Jyrki] &amp; TEC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Deploy in AWS as docker involving YAML </a:t>
            </a:r>
            <a:r>
              <a:rPr lang="en-GB" sz="1200" dirty="0">
                <a:solidFill>
                  <a:srgbClr val="FF0000"/>
                </a:solidFill>
              </a:rPr>
              <a:t>[TNO/Thomas] &amp; [RWTH/Jyrki]</a:t>
            </a:r>
          </a:p>
          <a:p>
            <a:pPr marL="355600" lvl="2" indent="0">
              <a:lnSpc>
                <a:spcPct val="100000"/>
              </a:lnSpc>
              <a:buNone/>
            </a:pP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Enhancer &gt;&gt;&gt; LOD Lifter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D4.4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7"/>
            </a:pPr>
            <a:r>
              <a:rPr lang="en-GB" sz="1200" dirty="0"/>
              <a:t>LOD Lifter development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T4.3 Architecture, Workflow &amp; Maestro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D4.5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9"/>
            </a:pPr>
            <a:r>
              <a:rPr lang="en-GB" sz="1200" dirty="0"/>
              <a:t>Maestro BIM Bot developed </a:t>
            </a:r>
            <a:r>
              <a:rPr lang="en-GB" sz="1200" dirty="0">
                <a:solidFill>
                  <a:srgbClr val="FF0000"/>
                </a:solidFill>
              </a:rPr>
              <a:t>[TNO/Thomas + Jasper/Shang-Jen]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9"/>
            </a:pPr>
            <a:r>
              <a:rPr lang="en-GB" sz="1200" dirty="0"/>
              <a:t>Deploy in AWS as docker container involving YAML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T4.4 Extension/Renovation Designer incl. object catalogues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D4.6+D4.7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GB" sz="1200" dirty="0"/>
              <a:t>Renovation Designer (incl. LOD Lifter) developed and encapsulated as wrapper BIM Bot (for TO-BEs), including a Journal of changes exporter </a:t>
            </a:r>
            <a:r>
              <a:rPr lang="en-GB" sz="1200" dirty="0">
                <a:solidFill>
                  <a:srgbClr val="FF0000"/>
                </a:solidFill>
              </a:rPr>
              <a:t>[CSTB/Bruno &amp; TNO/Thomas Krijnen]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US" sz="1200" dirty="0">
                <a:solidFill>
                  <a:srgbClr val="000000"/>
                </a:solidFill>
              </a:rPr>
              <a:t>Deploy in AWS as docker container involving YAML </a:t>
            </a:r>
            <a:r>
              <a:rPr lang="en-US" sz="1200" dirty="0">
                <a:solidFill>
                  <a:srgbClr val="FF0000"/>
                </a:solidFill>
              </a:rPr>
              <a:t>[CSTB/Bruno]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A30755-EA34-465B-B95C-2BE27013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C735FD-F62B-4B00-B188-6924897F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A32229E-83CD-489F-B6B8-D6C92A248F43}" type="slidenum">
              <a:rPr lang="en-GB" smtClean="0"/>
              <a:t>13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046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8D72D-3294-4403-A2C6-1F3ECCCC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44" y="269240"/>
            <a:ext cx="8054114" cy="720000"/>
          </a:xfrm>
        </p:spPr>
        <p:txBody>
          <a:bodyPr/>
          <a:lstStyle/>
          <a:p>
            <a:r>
              <a:rPr lang="en-GB" dirty="0"/>
              <a:t>Effort planning – over 1 year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F6F6AA-3BC1-417C-B3EB-5B0F0AC4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067229-1610-4646-948D-7C6D4A5C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682A2C5-6F22-43F0-97FE-0BC91BDA1387}" type="slidenum">
              <a:rPr lang="en-GB" smtClean="0"/>
              <a:t>14</a:t>
            </a:fld>
            <a:r>
              <a:rPr lang="en-GB" dirty="0"/>
              <a:t> | BIM4REN WP4 Architecture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DC6EBB17-BB8D-4204-AD71-D46105E4E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099115"/>
              </p:ext>
            </p:extLst>
          </p:nvPr>
        </p:nvGraphicFramePr>
        <p:xfrm>
          <a:off x="256478" y="916817"/>
          <a:ext cx="874177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177">
                  <a:extLst>
                    <a:ext uri="{9D8B030D-6E8A-4147-A177-3AD203B41FA5}">
                      <a16:colId xmlns:a16="http://schemas.microsoft.com/office/drawing/2014/main" val="2651071484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2995825140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579993951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611502969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3876288657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1626093675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2249667845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3228194127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170608738"/>
                    </a:ext>
                  </a:extLst>
                </a:gridCol>
                <a:gridCol w="874177">
                  <a:extLst>
                    <a:ext uri="{9D8B030D-6E8A-4147-A177-3AD203B41FA5}">
                      <a16:colId xmlns:a16="http://schemas.microsoft.com/office/drawing/2014/main" val="93343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CSTB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NBK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AEC3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EBIM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7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Task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44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8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72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1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6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90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9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8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1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8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Tot.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78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3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2C945-89E1-4B86-B86D-2C279A49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830441-DF66-4117-AE78-04BB3B31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WP4 end: </a:t>
            </a:r>
            <a:r>
              <a:rPr lang="nl-NL" dirty="0" err="1"/>
              <a:t>March</a:t>
            </a:r>
            <a:r>
              <a:rPr lang="nl-NL" dirty="0"/>
              <a:t> 2012</a:t>
            </a:r>
          </a:p>
          <a:p>
            <a:r>
              <a:rPr lang="nl-NL" dirty="0"/>
              <a:t>1 </a:t>
            </a:r>
            <a:r>
              <a:rPr lang="nl-NL" dirty="0" err="1"/>
              <a:t>year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go</a:t>
            </a:r>
          </a:p>
          <a:p>
            <a:endParaRPr lang="nl-NL" dirty="0"/>
          </a:p>
          <a:p>
            <a:r>
              <a:rPr lang="nl-NL" dirty="0"/>
              <a:t>D4.1 is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October</a:t>
            </a:r>
            <a:r>
              <a:rPr lang="nl-NL" dirty="0"/>
              <a:t> 2020 (BIM server)</a:t>
            </a:r>
          </a:p>
          <a:p>
            <a:r>
              <a:rPr lang="nl-NL" dirty="0">
                <a:highlight>
                  <a:srgbClr val="FFFF00"/>
                </a:highlight>
              </a:rPr>
              <a:t>D4.2</a:t>
            </a:r>
          </a:p>
          <a:p>
            <a:r>
              <a:rPr lang="nl-NL" dirty="0">
                <a:highlight>
                  <a:srgbClr val="FFFF00"/>
                </a:highlight>
              </a:rPr>
              <a:t>D4.4</a:t>
            </a:r>
          </a:p>
          <a:p>
            <a:r>
              <a:rPr lang="nl-NL" dirty="0"/>
              <a:t>D4.5 is </a:t>
            </a:r>
            <a:r>
              <a:rPr lang="nl-NL" dirty="0" err="1"/>
              <a:t>due</a:t>
            </a:r>
            <a:r>
              <a:rPr lang="nl-NL" dirty="0"/>
              <a:t> December 2020. (Maestro bot)</a:t>
            </a:r>
          </a:p>
          <a:p>
            <a:r>
              <a:rPr lang="nl-NL" dirty="0"/>
              <a:t>D4.3 is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March</a:t>
            </a:r>
            <a:r>
              <a:rPr lang="nl-NL" dirty="0"/>
              <a:t> 2021 (checker(s))</a:t>
            </a:r>
          </a:p>
          <a:p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BEC02A-75E5-4ECD-A061-E27A7D7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 March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2A81B3-2D0C-4064-BDC0-5A21F765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366A63E-23FB-425E-BDC6-21B0D2F04D7F}" type="slidenum">
              <a:rPr lang="en-GB" smtClean="0"/>
              <a:pPr/>
              <a:t>15</a:t>
            </a:fld>
            <a:r>
              <a:rPr lang="en-GB"/>
              <a:t> | BIM4REN WP4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6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E814F-005A-46D6-97D0-386C2907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3BB2EC-B33B-4454-B59C-912E23E4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Issue on checking situation</a:t>
            </a:r>
          </a:p>
          <a:p>
            <a:pPr lvl="1"/>
            <a:r>
              <a:rPr lang="en-GB" dirty="0"/>
              <a:t>MVD for Renovation/Energy relevant for IFC</a:t>
            </a:r>
          </a:p>
          <a:p>
            <a:pPr lvl="1"/>
            <a:r>
              <a:rPr lang="en-GB" dirty="0"/>
              <a:t>MVD2SPARQL</a:t>
            </a:r>
          </a:p>
          <a:p>
            <a:pPr lvl="1"/>
            <a:r>
              <a:rPr lang="en-GB" dirty="0"/>
              <a:t>How to make relevant for LBD* iso IFC</a:t>
            </a:r>
          </a:p>
          <a:p>
            <a:pPr lvl="2"/>
            <a:r>
              <a:rPr lang="en-GB" dirty="0"/>
              <a:t>Via equivalence ifcOWL &lt;&gt; LBD*?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Ask planning by main partners (and their sub-partners)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A857E1-C8AE-42CE-9C28-8A74AE94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 March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F5BF13-6C6D-4168-91FB-78886DEA6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366A63E-23FB-425E-BDC6-21B0D2F04D7F}" type="slidenum">
              <a:rPr lang="en-GB" smtClean="0"/>
              <a:pPr/>
              <a:t>16</a:t>
            </a:fld>
            <a:r>
              <a:rPr lang="en-GB"/>
              <a:t> | BIM4REN WP4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17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Take a look:</a:t>
            </a:r>
          </a:p>
          <a:p>
            <a:pPr lvl="1"/>
            <a:r>
              <a:rPr lang="en-US"/>
              <a:t>TNO.NL/TNO-INSIGHTS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0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A3FF-C536-48F2-AA43-07F18E95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66801"/>
            <a:ext cx="8054114" cy="720000"/>
          </a:xfrm>
        </p:spPr>
        <p:txBody>
          <a:bodyPr/>
          <a:lstStyle/>
          <a:p>
            <a:r>
              <a:rPr lang="en-GB" dirty="0"/>
              <a:t>BIM4REN WP4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DBAA-C4C3-4B40-80A9-461EC26C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8A08-0128-4A59-8C20-E1F63040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248B1E6-5FC0-4AD8-86AF-7B2641A61E61}" type="slidenum">
              <a:rPr lang="en-GB" smtClean="0"/>
              <a:t>2</a:t>
            </a:fld>
            <a:r>
              <a:rPr lang="en-GB" dirty="0"/>
              <a:t> | BIM4REN WP4 Architecture</a:t>
            </a:r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C0AEC97F-CAD1-479F-BF20-DF43A21A524F}"/>
              </a:ext>
            </a:extLst>
          </p:cNvPr>
          <p:cNvSpPr/>
          <p:nvPr/>
        </p:nvSpPr>
        <p:spPr>
          <a:xfrm>
            <a:off x="628502" y="1722660"/>
            <a:ext cx="1413251" cy="2462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685800"/>
            <a:r>
              <a:rPr lang="en-GB" sz="1200" b="1" dirty="0">
                <a:solidFill>
                  <a:prstClr val="black"/>
                </a:solidFill>
                <a:latin typeface="Arial"/>
              </a:rPr>
              <a:t>Legend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CF7A727E-AAF1-4395-B7D0-65B1B9A0B4FB}"/>
              </a:ext>
            </a:extLst>
          </p:cNvPr>
          <p:cNvSpPr/>
          <p:nvPr/>
        </p:nvSpPr>
        <p:spPr>
          <a:xfrm>
            <a:off x="2385565" y="1721711"/>
            <a:ext cx="5970133" cy="4027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1350" b="1" dirty="0">
                <a:solidFill>
                  <a:prstClr val="white"/>
                </a:solidFill>
                <a:latin typeface="Arial"/>
              </a:rPr>
              <a:t>WP6 One-Stop Access Platform</a:t>
            </a: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AF213206-292D-4B17-9941-5C87CCA86767}"/>
              </a:ext>
            </a:extLst>
          </p:cNvPr>
          <p:cNvSpPr/>
          <p:nvPr/>
        </p:nvSpPr>
        <p:spPr>
          <a:xfrm>
            <a:off x="2823536" y="3516055"/>
            <a:ext cx="5059181" cy="2156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WP4 Distributed BIM Repository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9B6E396D-3A61-4ECD-A79F-DC06F2961DED}"/>
              </a:ext>
            </a:extLst>
          </p:cNvPr>
          <p:cNvSpPr/>
          <p:nvPr/>
        </p:nvSpPr>
        <p:spPr>
          <a:xfrm>
            <a:off x="2823536" y="2295022"/>
            <a:ext cx="5059181" cy="1033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WP3/WP5 Tools and Services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1FEF4B1F-E4C4-4B78-8AEB-149981D6CB6F}"/>
              </a:ext>
            </a:extLst>
          </p:cNvPr>
          <p:cNvSpPr/>
          <p:nvPr/>
        </p:nvSpPr>
        <p:spPr>
          <a:xfrm>
            <a:off x="3056246" y="2726189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BD527EAB-B869-44F1-992F-22668E6AEAE1}"/>
              </a:ext>
            </a:extLst>
          </p:cNvPr>
          <p:cNvSpPr/>
          <p:nvPr/>
        </p:nvSpPr>
        <p:spPr>
          <a:xfrm>
            <a:off x="3971176" y="264710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683D895F-F3A0-4937-97DE-0D68F55B24A3}"/>
              </a:ext>
            </a:extLst>
          </p:cNvPr>
          <p:cNvSpPr/>
          <p:nvPr/>
        </p:nvSpPr>
        <p:spPr>
          <a:xfrm>
            <a:off x="4928267" y="2726189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D5BADAC-CF20-48BE-A0C5-E6D2D3610627}"/>
              </a:ext>
            </a:extLst>
          </p:cNvPr>
          <p:cNvSpPr/>
          <p:nvPr/>
        </p:nvSpPr>
        <p:spPr>
          <a:xfrm>
            <a:off x="4085476" y="276140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6EE9D6AB-3BE7-49CB-B278-D7900DB810F3}"/>
              </a:ext>
            </a:extLst>
          </p:cNvPr>
          <p:cNvSpPr/>
          <p:nvPr/>
        </p:nvSpPr>
        <p:spPr>
          <a:xfrm>
            <a:off x="4205596" y="28482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0F7D12E7-1ABD-473F-A049-C9093EC4E614}"/>
              </a:ext>
            </a:extLst>
          </p:cNvPr>
          <p:cNvSpPr/>
          <p:nvPr/>
        </p:nvSpPr>
        <p:spPr>
          <a:xfrm>
            <a:off x="5682567" y="2617040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4A55BA8D-0969-4217-9AA2-00C0AB244CED}"/>
              </a:ext>
            </a:extLst>
          </p:cNvPr>
          <p:cNvSpPr/>
          <p:nvPr/>
        </p:nvSpPr>
        <p:spPr>
          <a:xfrm>
            <a:off x="6481640" y="28115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CB8E11A-25F8-481F-A367-C5FC796AE2F6}"/>
              </a:ext>
            </a:extLst>
          </p:cNvPr>
          <p:cNvSpPr/>
          <p:nvPr/>
        </p:nvSpPr>
        <p:spPr>
          <a:xfrm>
            <a:off x="3202217" y="4186991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CFCD39D-2EDB-4CBC-8E34-C37899ABFD9F}"/>
              </a:ext>
            </a:extLst>
          </p:cNvPr>
          <p:cNvSpPr/>
          <p:nvPr/>
        </p:nvSpPr>
        <p:spPr>
          <a:xfrm>
            <a:off x="4319955" y="4158828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0C481F33-4B92-4191-9BB5-0DFCAA4B08B8}"/>
              </a:ext>
            </a:extLst>
          </p:cNvPr>
          <p:cNvSpPr/>
          <p:nvPr/>
        </p:nvSpPr>
        <p:spPr>
          <a:xfrm>
            <a:off x="5536264" y="4211656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11D4EA5-0882-4714-A4B5-DC2E4B739A7E}"/>
              </a:ext>
            </a:extLst>
          </p:cNvPr>
          <p:cNvSpPr/>
          <p:nvPr/>
        </p:nvSpPr>
        <p:spPr>
          <a:xfrm>
            <a:off x="6875294" y="4100302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E32AA344-513D-41EE-A80F-2301B6D6C2DA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 flipV="1">
            <a:off x="3461827" y="2849897"/>
            <a:ext cx="50935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2797D185-EAA9-4CD1-9192-B1730118C028}"/>
              </a:ext>
            </a:extLst>
          </p:cNvPr>
          <p:cNvCxnSpPr>
            <a:cxnSpLocks/>
            <a:stCxn id="50" idx="6"/>
            <a:endCxn id="56" idx="2"/>
          </p:cNvCxnSpPr>
          <p:nvPr/>
        </p:nvCxnSpPr>
        <p:spPr>
          <a:xfrm>
            <a:off x="3461827" y="2928981"/>
            <a:ext cx="74377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95C8E381-D20E-4CEA-8B6B-FDA841528086}"/>
              </a:ext>
            </a:extLst>
          </p:cNvPr>
          <p:cNvCxnSpPr>
            <a:cxnSpLocks/>
            <a:stCxn id="53" idx="2"/>
            <a:endCxn id="56" idx="6"/>
          </p:cNvCxnSpPr>
          <p:nvPr/>
        </p:nvCxnSpPr>
        <p:spPr>
          <a:xfrm flipH="1">
            <a:off x="4611178" y="2928981"/>
            <a:ext cx="31709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FA38224D-21A4-4B4B-8AE0-1EDA343716E5}"/>
              </a:ext>
            </a:extLst>
          </p:cNvPr>
          <p:cNvCxnSpPr>
            <a:cxnSpLocks/>
            <a:endCxn id="53" idx="6"/>
          </p:cNvCxnSpPr>
          <p:nvPr/>
        </p:nvCxnSpPr>
        <p:spPr>
          <a:xfrm flipH="1">
            <a:off x="5333847" y="2849897"/>
            <a:ext cx="34872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C8788C96-992A-4DA0-8B84-CB5C8D0218D7}"/>
              </a:ext>
            </a:extLst>
          </p:cNvPr>
          <p:cNvCxnSpPr>
            <a:cxnSpLocks/>
            <a:stCxn id="59" idx="2"/>
            <a:endCxn id="57" idx="6"/>
          </p:cNvCxnSpPr>
          <p:nvPr/>
        </p:nvCxnSpPr>
        <p:spPr>
          <a:xfrm flipH="1" flipV="1">
            <a:off x="6088148" y="2819831"/>
            <a:ext cx="393492" cy="19450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3D225A1D-E196-41D0-A007-9C3DAEEE35CE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 flipV="1">
            <a:off x="3607797" y="4361620"/>
            <a:ext cx="712158" cy="28163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C70BD512-D6EA-48AB-A320-6C917B2F7F35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4725537" y="4361619"/>
            <a:ext cx="810728" cy="5282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4400EDE4-8A7B-44E9-8561-18E983056F83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 flipV="1">
            <a:off x="5941846" y="4303092"/>
            <a:ext cx="933449" cy="111354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1E5EDC95-D9EF-4FAE-9428-3EB039A9C617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flipH="1">
            <a:off x="3405008" y="3813233"/>
            <a:ext cx="1364715" cy="373758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C8EE1EA9-2D50-440F-80F2-0604A71A133F}"/>
              </a:ext>
            </a:extLst>
          </p:cNvPr>
          <p:cNvCxnSpPr>
            <a:cxnSpLocks/>
            <a:stCxn id="56" idx="4"/>
            <a:endCxn id="52" idx="1"/>
          </p:cNvCxnSpPr>
          <p:nvPr/>
        </p:nvCxnSpPr>
        <p:spPr>
          <a:xfrm>
            <a:off x="4408387" y="3253823"/>
            <a:ext cx="420732" cy="4160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0B1DF7E3-6176-4B91-9C34-7B063084F03E}"/>
              </a:ext>
            </a:extLst>
          </p:cNvPr>
          <p:cNvCxnSpPr>
            <a:cxnSpLocks/>
            <a:stCxn id="52" idx="7"/>
            <a:endCxn id="59" idx="4"/>
          </p:cNvCxnSpPr>
          <p:nvPr/>
        </p:nvCxnSpPr>
        <p:spPr>
          <a:xfrm flipV="1">
            <a:off x="5115908" y="3217123"/>
            <a:ext cx="1568523" cy="4527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oomdiagram: Magnetische schijf 81">
            <a:extLst>
              <a:ext uri="{FF2B5EF4-FFF2-40B4-BE49-F238E27FC236}">
                <a16:creationId xmlns:a16="http://schemas.microsoft.com/office/drawing/2014/main" id="{33549741-99B3-441A-BC00-23BCD5DEE06F}"/>
              </a:ext>
            </a:extLst>
          </p:cNvPr>
          <p:cNvSpPr/>
          <p:nvPr/>
        </p:nvSpPr>
        <p:spPr>
          <a:xfrm>
            <a:off x="3126348" y="4902782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3" name="Stroomdiagram: Magnetische schijf 82">
            <a:extLst>
              <a:ext uri="{FF2B5EF4-FFF2-40B4-BE49-F238E27FC236}">
                <a16:creationId xmlns:a16="http://schemas.microsoft.com/office/drawing/2014/main" id="{5772CBBD-46D6-46C0-A01B-98A676A9EA5A}"/>
              </a:ext>
            </a:extLst>
          </p:cNvPr>
          <p:cNvSpPr/>
          <p:nvPr/>
        </p:nvSpPr>
        <p:spPr>
          <a:xfrm>
            <a:off x="7204310" y="2788455"/>
            <a:ext cx="574676" cy="31543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4" name="Stroomdiagram: Magnetische schijf 83">
            <a:extLst>
              <a:ext uri="{FF2B5EF4-FFF2-40B4-BE49-F238E27FC236}">
                <a16:creationId xmlns:a16="http://schemas.microsoft.com/office/drawing/2014/main" id="{5707FC9D-5B51-4E43-B132-847E6265CDD1}"/>
              </a:ext>
            </a:extLst>
          </p:cNvPr>
          <p:cNvSpPr/>
          <p:nvPr/>
        </p:nvSpPr>
        <p:spPr>
          <a:xfrm>
            <a:off x="2901656" y="2384529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5" name="Stroomdiagram: Magnetische schijf 68">
            <a:extLst>
              <a:ext uri="{FF2B5EF4-FFF2-40B4-BE49-F238E27FC236}">
                <a16:creationId xmlns:a16="http://schemas.microsoft.com/office/drawing/2014/main" id="{68EF2130-0288-4F15-AA50-1CFC8F41D7A6}"/>
              </a:ext>
            </a:extLst>
          </p:cNvPr>
          <p:cNvSpPr/>
          <p:nvPr/>
        </p:nvSpPr>
        <p:spPr>
          <a:xfrm>
            <a:off x="4943060" y="4682272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6" name="Stroomdiagram: Magnetische schijf 68">
            <a:extLst>
              <a:ext uri="{FF2B5EF4-FFF2-40B4-BE49-F238E27FC236}">
                <a16:creationId xmlns:a16="http://schemas.microsoft.com/office/drawing/2014/main" id="{A45CD5C2-4D97-41C8-8174-B7E84B2FA12D}"/>
              </a:ext>
            </a:extLst>
          </p:cNvPr>
          <p:cNvSpPr/>
          <p:nvPr/>
        </p:nvSpPr>
        <p:spPr>
          <a:xfrm>
            <a:off x="7032011" y="4823881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7" name="Ovaal 9">
            <a:extLst>
              <a:ext uri="{FF2B5EF4-FFF2-40B4-BE49-F238E27FC236}">
                <a16:creationId xmlns:a16="http://schemas.microsoft.com/office/drawing/2014/main" id="{A9432480-6576-4221-B057-7DB286A9C6B8}"/>
              </a:ext>
            </a:extLst>
          </p:cNvPr>
          <p:cNvSpPr/>
          <p:nvPr/>
        </p:nvSpPr>
        <p:spPr>
          <a:xfrm>
            <a:off x="814711" y="2149169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88" name="Ovaal 22">
            <a:extLst>
              <a:ext uri="{FF2B5EF4-FFF2-40B4-BE49-F238E27FC236}">
                <a16:creationId xmlns:a16="http://schemas.microsoft.com/office/drawing/2014/main" id="{CDE0746C-47CC-487D-AA7A-33399DE1CFDC}"/>
              </a:ext>
            </a:extLst>
          </p:cNvPr>
          <p:cNvSpPr/>
          <p:nvPr/>
        </p:nvSpPr>
        <p:spPr>
          <a:xfrm>
            <a:off x="819090" y="3173974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89" name="Stroomdiagram: Magnetische schijf 68">
            <a:extLst>
              <a:ext uri="{FF2B5EF4-FFF2-40B4-BE49-F238E27FC236}">
                <a16:creationId xmlns:a16="http://schemas.microsoft.com/office/drawing/2014/main" id="{464B39BD-F842-4CF4-98F2-0AB42602F3D9}"/>
              </a:ext>
            </a:extLst>
          </p:cNvPr>
          <p:cNvSpPr/>
          <p:nvPr/>
        </p:nvSpPr>
        <p:spPr>
          <a:xfrm>
            <a:off x="723148" y="3755275"/>
            <a:ext cx="613198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90" name="Stroomdiagram: Magnetische schijf 72">
            <a:extLst>
              <a:ext uri="{FF2B5EF4-FFF2-40B4-BE49-F238E27FC236}">
                <a16:creationId xmlns:a16="http://schemas.microsoft.com/office/drawing/2014/main" id="{BE1C1959-74E4-42CC-96A8-1B7599CC34A6}"/>
              </a:ext>
            </a:extLst>
          </p:cNvPr>
          <p:cNvSpPr/>
          <p:nvPr/>
        </p:nvSpPr>
        <p:spPr>
          <a:xfrm>
            <a:off x="723148" y="2721038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91" name="TextBox 45">
            <a:extLst>
              <a:ext uri="{FF2B5EF4-FFF2-40B4-BE49-F238E27FC236}">
                <a16:creationId xmlns:a16="http://schemas.microsoft.com/office/drawing/2014/main" id="{4B368441-9050-4155-B5BC-457B021FEB81}"/>
              </a:ext>
            </a:extLst>
          </p:cNvPr>
          <p:cNvSpPr txBox="1"/>
          <p:nvPr/>
        </p:nvSpPr>
        <p:spPr>
          <a:xfrm>
            <a:off x="1327430" y="2231683"/>
            <a:ext cx="851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Micro Service (non-BIM)</a:t>
            </a:r>
          </a:p>
        </p:txBody>
      </p:sp>
      <p:sp>
        <p:nvSpPr>
          <p:cNvPr id="92" name="TextBox 75">
            <a:extLst>
              <a:ext uri="{FF2B5EF4-FFF2-40B4-BE49-F238E27FC236}">
                <a16:creationId xmlns:a16="http://schemas.microsoft.com/office/drawing/2014/main" id="{40B44A23-680A-44E1-96D7-2AA7CCD1E94A}"/>
              </a:ext>
            </a:extLst>
          </p:cNvPr>
          <p:cNvSpPr txBox="1"/>
          <p:nvPr/>
        </p:nvSpPr>
        <p:spPr>
          <a:xfrm>
            <a:off x="1327430" y="2725909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 (non-BIM)</a:t>
            </a:r>
          </a:p>
        </p:txBody>
      </p:sp>
      <p:sp>
        <p:nvSpPr>
          <p:cNvPr id="93" name="TextBox 76">
            <a:extLst>
              <a:ext uri="{FF2B5EF4-FFF2-40B4-BE49-F238E27FC236}">
                <a16:creationId xmlns:a16="http://schemas.microsoft.com/office/drawing/2014/main" id="{E11B67A6-5E6A-4B8F-9A38-4BB3022E2500}"/>
              </a:ext>
            </a:extLst>
          </p:cNvPr>
          <p:cNvSpPr txBox="1"/>
          <p:nvPr/>
        </p:nvSpPr>
        <p:spPr>
          <a:xfrm>
            <a:off x="1327430" y="3258958"/>
            <a:ext cx="68098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 Bot</a:t>
            </a:r>
          </a:p>
        </p:txBody>
      </p:sp>
      <p:sp>
        <p:nvSpPr>
          <p:cNvPr id="94" name="TextBox 77">
            <a:extLst>
              <a:ext uri="{FF2B5EF4-FFF2-40B4-BE49-F238E27FC236}">
                <a16:creationId xmlns:a16="http://schemas.microsoft.com/office/drawing/2014/main" id="{9F671257-3FEB-402B-ADF6-1D5999F7D834}"/>
              </a:ext>
            </a:extLst>
          </p:cNvPr>
          <p:cNvSpPr txBox="1"/>
          <p:nvPr/>
        </p:nvSpPr>
        <p:spPr>
          <a:xfrm>
            <a:off x="1327430" y="3770526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</a:t>
            </a:r>
          </a:p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AD698F60-723D-4EE4-970B-77F6D377AC19}"/>
              </a:ext>
            </a:extLst>
          </p:cNvPr>
          <p:cNvSpPr txBox="1"/>
          <p:nvPr/>
        </p:nvSpPr>
        <p:spPr>
          <a:xfrm>
            <a:off x="3881140" y="5067775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File-based: (IFC4-)SPFF, (BOT/SOT/DOT/...-)Turtle/JSON-LD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Direct access-based: SPARQL / GraphQL-LD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3CC394C3-0350-491E-9376-5D4E82C3E238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408130" y="4617237"/>
            <a:ext cx="5556" cy="285545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70C0644-F005-4C52-AAF0-5A2C7DFAA036}"/>
              </a:ext>
            </a:extLst>
          </p:cNvPr>
          <p:cNvCxnSpPr>
            <a:cxnSpLocks/>
          </p:cNvCxnSpPr>
          <p:nvPr/>
        </p:nvCxnSpPr>
        <p:spPr>
          <a:xfrm>
            <a:off x="4653394" y="4592572"/>
            <a:ext cx="219679" cy="220578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203C48AB-A456-45C3-8947-8C89D7EFC653}"/>
              </a:ext>
            </a:extLst>
          </p:cNvPr>
          <p:cNvCxnSpPr>
            <a:cxnSpLocks/>
          </p:cNvCxnSpPr>
          <p:nvPr/>
        </p:nvCxnSpPr>
        <p:spPr>
          <a:xfrm flipH="1">
            <a:off x="5570850" y="4646964"/>
            <a:ext cx="127526" cy="233124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FFB14E59-167E-40B5-A97D-5D1F40BBF3AF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7192874" y="4529318"/>
            <a:ext cx="126475" cy="294563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209FB03-A61B-4BEE-8C0E-FA8187B8F281}"/>
              </a:ext>
            </a:extLst>
          </p:cNvPr>
          <p:cNvSpPr/>
          <p:nvPr/>
        </p:nvSpPr>
        <p:spPr>
          <a:xfrm>
            <a:off x="4366056" y="4788358"/>
            <a:ext cx="329207" cy="241419"/>
          </a:xfrm>
          <a:custGeom>
            <a:avLst/>
            <a:gdLst>
              <a:gd name="connsiteX0" fmla="*/ 0 w 177800"/>
              <a:gd name="connsiteY0" fmla="*/ 259080 h 259080"/>
              <a:gd name="connsiteX1" fmla="*/ 66040 w 177800"/>
              <a:gd name="connsiteY1" fmla="*/ 91440 h 259080"/>
              <a:gd name="connsiteX2" fmla="*/ 71120 w 177800"/>
              <a:gd name="connsiteY2" fmla="*/ 35560 h 259080"/>
              <a:gd name="connsiteX3" fmla="*/ 86360 w 177800"/>
              <a:gd name="connsiteY3" fmla="*/ 25400 h 259080"/>
              <a:gd name="connsiteX4" fmla="*/ 116840 w 177800"/>
              <a:gd name="connsiteY4" fmla="*/ 15240 h 259080"/>
              <a:gd name="connsiteX5" fmla="*/ 132080 w 177800"/>
              <a:gd name="connsiteY5" fmla="*/ 5080 h 259080"/>
              <a:gd name="connsiteX6" fmla="*/ 177800 w 177800"/>
              <a:gd name="connsiteY6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800" h="259080">
                <a:moveTo>
                  <a:pt x="0" y="259080"/>
                </a:moveTo>
                <a:cubicBezTo>
                  <a:pt x="22013" y="203200"/>
                  <a:pt x="47830" y="148672"/>
                  <a:pt x="66040" y="91440"/>
                </a:cubicBezTo>
                <a:cubicBezTo>
                  <a:pt x="71711" y="73617"/>
                  <a:pt x="65620" y="53436"/>
                  <a:pt x="71120" y="35560"/>
                </a:cubicBezTo>
                <a:cubicBezTo>
                  <a:pt x="72916" y="29725"/>
                  <a:pt x="80781" y="27880"/>
                  <a:pt x="86360" y="25400"/>
                </a:cubicBezTo>
                <a:cubicBezTo>
                  <a:pt x="96147" y="21050"/>
                  <a:pt x="107929" y="21181"/>
                  <a:pt x="116840" y="15240"/>
                </a:cubicBezTo>
                <a:cubicBezTo>
                  <a:pt x="121920" y="11853"/>
                  <a:pt x="126157" y="6561"/>
                  <a:pt x="132080" y="5080"/>
                </a:cubicBezTo>
                <a:cubicBezTo>
                  <a:pt x="146956" y="1361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1B2518-FAEC-43F8-9BFC-3465E96108D9}"/>
              </a:ext>
            </a:extLst>
          </p:cNvPr>
          <p:cNvSpPr txBox="1"/>
          <p:nvPr/>
        </p:nvSpPr>
        <p:spPr>
          <a:xfrm>
            <a:off x="554410" y="5555821"/>
            <a:ext cx="6419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BIM 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implemented as micro services (involving YAML </a:t>
            </a:r>
            <a:r>
              <a:rPr lang="en-GB" dirty="0" err="1"/>
              <a:t>OpenAPI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deployed in Amazon Web Services (AWS)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40D4AF2C-D2B7-4B4C-8F95-2E7AC2E0833C}"/>
              </a:ext>
            </a:extLst>
          </p:cNvPr>
          <p:cNvSpPr/>
          <p:nvPr/>
        </p:nvSpPr>
        <p:spPr>
          <a:xfrm>
            <a:off x="4769723" y="3610442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Maestro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4D715CC-0E0E-4816-B8A9-FEC7E1141DDB}"/>
              </a:ext>
            </a:extLst>
          </p:cNvPr>
          <p:cNvCxnSpPr>
            <a:cxnSpLocks/>
            <a:stCxn id="52" idx="3"/>
            <a:endCxn id="61" idx="7"/>
          </p:cNvCxnSpPr>
          <p:nvPr/>
        </p:nvCxnSpPr>
        <p:spPr>
          <a:xfrm flipH="1">
            <a:off x="4666140" y="3956627"/>
            <a:ext cx="162979" cy="261597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E8AEAC32-1245-4E22-9CAC-C20A8890120F}"/>
              </a:ext>
            </a:extLst>
          </p:cNvPr>
          <p:cNvCxnSpPr>
            <a:cxnSpLocks/>
            <a:stCxn id="52" idx="5"/>
            <a:endCxn id="63" idx="1"/>
          </p:cNvCxnSpPr>
          <p:nvPr/>
        </p:nvCxnSpPr>
        <p:spPr>
          <a:xfrm>
            <a:off x="5115908" y="3956627"/>
            <a:ext cx="479752" cy="31442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ED99D560-0422-43C1-AB4A-1C8F5CC60087}"/>
              </a:ext>
            </a:extLst>
          </p:cNvPr>
          <p:cNvCxnSpPr>
            <a:cxnSpLocks/>
            <a:stCxn id="52" idx="6"/>
            <a:endCxn id="64" idx="1"/>
          </p:cNvCxnSpPr>
          <p:nvPr/>
        </p:nvCxnSpPr>
        <p:spPr>
          <a:xfrm>
            <a:off x="5175304" y="3813233"/>
            <a:ext cx="1759386" cy="34646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A5465527-495B-4ED8-ADB1-1C664719C4FE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402431" y="3072374"/>
            <a:ext cx="1367292" cy="653857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DD3974E4-B469-4757-91FF-5C29388C2A18}"/>
              </a:ext>
            </a:extLst>
          </p:cNvPr>
          <p:cNvSpPr txBox="1"/>
          <p:nvPr/>
        </p:nvSpPr>
        <p:spPr>
          <a:xfrm>
            <a:off x="5248215" y="3577905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“orchestration”</a:t>
            </a:r>
          </a:p>
        </p:txBody>
      </p:sp>
    </p:spTree>
    <p:extLst>
      <p:ext uri="{BB962C8B-B14F-4D97-AF65-F5344CB8AC3E}">
        <p14:creationId xmlns:p14="http://schemas.microsoft.com/office/powerpoint/2010/main" val="33799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8E3DE-26C5-49F5-86A8-A47F9BDB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076100"/>
            <a:ext cx="8054114" cy="720000"/>
          </a:xfrm>
        </p:spPr>
        <p:txBody>
          <a:bodyPr/>
          <a:lstStyle/>
          <a:p>
            <a:r>
              <a:rPr lang="en-GB" dirty="0"/>
              <a:t>Scope Decisions /1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F88801-EF36-44E6-A5D8-F4F333B1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659438"/>
            <a:ext cx="858751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400" dirty="0"/>
              <a:t>Basic specifications (“data structure”) covering BIM4Ren Data Model are: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bSI IFC2x3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Some “Renovation/energy MVD” subset of it</a:t>
            </a:r>
          </a:p>
          <a:p>
            <a:pPr lvl="2">
              <a:lnSpc>
                <a:spcPct val="100000"/>
              </a:lnSpc>
            </a:pPr>
            <a:r>
              <a:rPr lang="en-GB" sz="1400" dirty="0"/>
              <a:t>Bounding Box explicit shape representation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LBD BOT ontology with CEN SMLS patterns for extra properties like IES (and other BIM4Ren tool) input properties</a:t>
            </a:r>
          </a:p>
          <a:p>
            <a:pPr marL="185738" lvl="1" indent="0">
              <a:lnSpc>
                <a:spcPct val="100000"/>
              </a:lnSpc>
              <a:buNone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relevant underlying technologies: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ISO STEP technology (EXPRESS schema, SPFF data)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interface: SPFF file import/export (upload/download)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W3C Linked Data/Semantic Web technology (OWL/SHACL, JSON-LD)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interfaces: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JSON-LD import/export (upload/download)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SPARQL (or GraphQL-LD (</a:t>
            </a:r>
            <a:r>
              <a:rPr lang="en-GB" sz="1400" dirty="0">
                <a:hlinkClick r:id="rId2"/>
              </a:rPr>
              <a:t>https://graphql.github.io/graphql-spec/draft/</a:t>
            </a:r>
            <a:r>
              <a:rPr lang="en-GB" sz="1400" dirty="0"/>
              <a:t>))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As defined by CEN SMLS, maybe RDF* experimentation for generic meta-data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Potential use case: trust levels for product providers</a:t>
            </a:r>
          </a:p>
          <a:p>
            <a:pPr marL="714375" lvl="4" indent="0">
              <a:lnSpc>
                <a:spcPct val="100000"/>
              </a:lnSpc>
              <a:buNone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Data Servers involved deployed in AWS: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BIMserver + LD-transform plug-in (OSS: TUE/TNO) for 1.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Stardog v7 triple store (already used by CSTB, migrating from v5 to v7) for 2.</a:t>
            </a:r>
          </a:p>
          <a:p>
            <a:pPr lvl="1">
              <a:lnSpc>
                <a:spcPct val="100000"/>
              </a:lnSpc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Point Cloud data is “out of scope” of WP4; IFC data generated from it in WP3 is starting point</a:t>
            </a:r>
          </a:p>
          <a:p>
            <a:pPr>
              <a:lnSpc>
                <a:spcPct val="100000"/>
              </a:lnSpc>
            </a:pPr>
            <a:r>
              <a:rPr lang="en-GB" sz="1400" dirty="0"/>
              <a:t>Alternatively, IFC via existing BIM models or via </a:t>
            </a:r>
            <a:r>
              <a:rPr lang="en-GB" sz="1400" dirty="0" err="1"/>
              <a:t>WiseBIM</a:t>
            </a:r>
            <a:r>
              <a:rPr lang="en-GB" sz="1400" dirty="0"/>
              <a:t> from 2D as other sources, also from WP3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6ECE79-E6F0-4AAC-A94A-EB0243BE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45A14DA-CFE2-49F7-B34F-C03DEC29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AAA4B7C-144D-4883-A8AC-8760B2F5B5FD}" type="slidenum">
              <a:rPr lang="en-GB" smtClean="0"/>
              <a:t>3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40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875A9-233F-404A-AAF3-AFEA8547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944604"/>
            <a:ext cx="8054114" cy="720000"/>
          </a:xfrm>
        </p:spPr>
        <p:txBody>
          <a:bodyPr/>
          <a:lstStyle/>
          <a:p>
            <a:r>
              <a:rPr lang="en-GB" dirty="0"/>
              <a:t>Scope Decisions /2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DDFBE4-AC32-4714-B729-8D8112EF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610904"/>
            <a:ext cx="8587514" cy="4182150"/>
          </a:xfrm>
        </p:spPr>
        <p:txBody>
          <a:bodyPr/>
          <a:lstStyle/>
          <a:p>
            <a:r>
              <a:rPr lang="en-GB" dirty="0"/>
              <a:t>Extension tool (for energy aspects &amp; renovation TO-BEs) is CSTB’s LOD Lifter on LD side</a:t>
            </a:r>
          </a:p>
          <a:p>
            <a:pPr lvl="1"/>
            <a:r>
              <a:rPr lang="en-GB" dirty="0" err="1"/>
              <a:t>prEN</a:t>
            </a:r>
            <a:r>
              <a:rPr lang="en-GB" dirty="0"/>
              <a:t> ISO 23386 (PPBIM) represented according to CEN TC442/WG4/TG3 Semantic Modelling and Linking Standard (SMLS)</a:t>
            </a:r>
          </a:p>
          <a:p>
            <a:pPr lvl="1"/>
            <a:r>
              <a:rPr lang="en-GB" dirty="0"/>
              <a:t>Energy simulation approach in WP5, focus on IES VE (not </a:t>
            </a:r>
            <a:r>
              <a:rPr lang="en-GB" dirty="0" err="1"/>
              <a:t>EnergyPlus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LD-based input (JSON-LD) with Bounding Boxes geometry</a:t>
            </a:r>
          </a:p>
          <a:p>
            <a:r>
              <a:rPr lang="en-GB" dirty="0"/>
              <a:t>Renovation extensions</a:t>
            </a:r>
          </a:p>
          <a:p>
            <a:pPr lvl="1"/>
            <a:r>
              <a:rPr lang="en-GB" dirty="0"/>
              <a:t>Variants for TO-BE: scenarios with different measures, energy simulation results, KPIs etc. (no geometric changes):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dirty="0"/>
              <a:t>Adding insulation on walls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dirty="0"/>
              <a:t>Replacing existing windows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dirty="0"/>
              <a:t>New installation components of heating systems like heat pumps</a:t>
            </a:r>
          </a:p>
          <a:p>
            <a:pPr lvl="1"/>
            <a:r>
              <a:rPr lang="en-GB" dirty="0"/>
              <a:t>State Model &amp; User Model assumed not changed from AS-IS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F2EC9-C353-4433-B161-EE77B6D5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B77BD5-3246-4A95-9CC7-879B682B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69B7707-0B02-4583-B774-58F1F501EF79}" type="slidenum">
              <a:rPr lang="en-GB" smtClean="0"/>
              <a:t>4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8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BA27D-01EA-4C39-B7D3-E750D4D9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 Decisions /3</a:t>
            </a:r>
            <a:br>
              <a:rPr lang="en-GB" dirty="0"/>
            </a:br>
            <a:r>
              <a:rPr lang="en-GB" sz="1800" dirty="0"/>
              <a:t>data focus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E9CA75-0133-4F52-8A2B-2238E011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2084030"/>
            <a:ext cx="8054114" cy="4201200"/>
          </a:xfrm>
        </p:spPr>
        <p:txBody>
          <a:bodyPr/>
          <a:lstStyle/>
          <a:p>
            <a:r>
              <a:rPr lang="en-GB" dirty="0"/>
              <a:t>ISO ICDD terminology</a:t>
            </a:r>
          </a:p>
          <a:p>
            <a:pPr lvl="1"/>
            <a:r>
              <a:rPr lang="en-GB" dirty="0"/>
              <a:t>Documents</a:t>
            </a:r>
          </a:p>
          <a:p>
            <a:pPr lvl="2"/>
            <a:r>
              <a:rPr lang="en-GB" dirty="0"/>
              <a:t>Structured Data</a:t>
            </a:r>
          </a:p>
          <a:p>
            <a:pPr lvl="3"/>
            <a:r>
              <a:rPr lang="en-GB" dirty="0"/>
              <a:t>Data Sets (here SPFF data sets, Turtle or JSON-LD data sets)</a:t>
            </a:r>
          </a:p>
          <a:p>
            <a:pPr lvl="3"/>
            <a:r>
              <a:rPr lang="en-GB" dirty="0"/>
              <a:t>Data Models (here EXPRESS schemas &amp; OWL/SHACL ontologies serialised in Turtle or JSON-LD)</a:t>
            </a:r>
          </a:p>
          <a:p>
            <a:pPr lvl="2"/>
            <a:r>
              <a:rPr lang="en-GB" dirty="0"/>
              <a:t>Unstructured Data (better: non-enriched data...)</a:t>
            </a:r>
          </a:p>
          <a:p>
            <a:pPr lvl="1"/>
            <a:r>
              <a:rPr lang="en-GB" dirty="0"/>
              <a:t>Meta Data on documents</a:t>
            </a:r>
          </a:p>
          <a:p>
            <a:pPr marL="185738" lvl="1" indent="0">
              <a:buNone/>
            </a:pPr>
            <a:endParaRPr lang="en-GB" dirty="0"/>
          </a:p>
          <a:p>
            <a:r>
              <a:rPr lang="en-GB" dirty="0"/>
              <a:t>All above linked together (using LD links)</a:t>
            </a:r>
          </a:p>
          <a:p>
            <a:pPr>
              <a:tabLst>
                <a:tab pos="1320800" algn="l"/>
              </a:tabLst>
            </a:pPr>
            <a:r>
              <a:rPr lang="en-GB" dirty="0"/>
              <a:t>BIM4Ren WP4 Focus is on “Structured Data” with meta-data </a:t>
            </a:r>
            <a:r>
              <a:rPr lang="en-GB" u="sng" dirty="0"/>
              <a:t>with links to</a:t>
            </a:r>
            <a:r>
              <a:rPr lang="en-GB" dirty="0"/>
              <a:t> “Unstructured Data”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6029CA-461F-47F1-9FE9-C16F953D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43AD6D-09E7-4D68-ABE3-582F794D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886DFF9-09C7-43B8-9875-FA59271B5496}" type="slidenum">
              <a:rPr lang="en-GB" smtClean="0"/>
              <a:t>5</a:t>
            </a:fld>
            <a:r>
              <a:rPr lang="en-GB" dirty="0"/>
              <a:t> | BIM4REN WP4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15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7EA55-8293-4D4F-8998-65B1D9D5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Renovation/energy workflow</a:t>
            </a:r>
            <a:br>
              <a:rPr lang="en-GB" dirty="0"/>
            </a:br>
            <a:r>
              <a:rPr lang="en-GB" dirty="0"/>
              <a:t>with maestro bot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ED7E57-854A-4941-8830-D8AE9D54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64ACEF-2AF7-4825-A725-3BB1B16C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366A63E-23FB-425E-BDC6-21B0D2F04D7F}" type="slidenum">
              <a:rPr lang="en-GB" smtClean="0"/>
              <a:pPr/>
              <a:t>6</a:t>
            </a:fld>
            <a:r>
              <a:rPr lang="en-GB"/>
              <a:t> | BIM4REN WP4 Architecture</a:t>
            </a:r>
            <a:endParaRPr lang="en-GB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D628A80-5882-433F-8296-146A14A756B9}"/>
              </a:ext>
            </a:extLst>
          </p:cNvPr>
          <p:cNvSpPr/>
          <p:nvPr/>
        </p:nvSpPr>
        <p:spPr>
          <a:xfrm>
            <a:off x="4060068" y="2292277"/>
            <a:ext cx="993058" cy="935961"/>
          </a:xfrm>
          <a:prstGeom prst="ellipse">
            <a:avLst/>
          </a:prstGeom>
          <a:solidFill>
            <a:srgbClr val="649EC9"/>
          </a:solidFill>
          <a:ln w="25400" cap="flat" cmpd="sng" algn="ctr">
            <a:solidFill>
              <a:srgbClr val="649EC9">
                <a:shade val="50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Maestro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0A4726A7-C4B8-450D-8B76-7FC5F89DD570}"/>
              </a:ext>
            </a:extLst>
          </p:cNvPr>
          <p:cNvSpPr/>
          <p:nvPr/>
        </p:nvSpPr>
        <p:spPr>
          <a:xfrm>
            <a:off x="1292285" y="4096497"/>
            <a:ext cx="993058" cy="935961"/>
          </a:xfrm>
          <a:prstGeom prst="ellipse">
            <a:avLst/>
          </a:prstGeom>
          <a:solidFill>
            <a:srgbClr val="649EC9"/>
          </a:solidFill>
          <a:ln w="25400" cap="flat" cmpd="sng" algn="ctr">
            <a:solidFill>
              <a:srgbClr val="649EC9">
                <a:shade val="50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Transform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</a:t>
            </a: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CCA57315-A75B-4D8C-80E7-6CDDE14B044F}"/>
              </a:ext>
            </a:extLst>
          </p:cNvPr>
          <p:cNvSpPr/>
          <p:nvPr/>
        </p:nvSpPr>
        <p:spPr>
          <a:xfrm>
            <a:off x="3067716" y="5204353"/>
            <a:ext cx="993058" cy="935961"/>
          </a:xfrm>
          <a:prstGeom prst="ellipse">
            <a:avLst/>
          </a:prstGeom>
          <a:solidFill>
            <a:srgbClr val="649EC9"/>
          </a:solidFill>
          <a:ln w="25400" cap="flat" cmpd="sng" algn="ctr">
            <a:solidFill>
              <a:srgbClr val="649EC9">
                <a:shade val="50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Extent/Renovate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(Wrapper)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02386811-AA74-4961-A9FB-73DE1DD37402}"/>
              </a:ext>
            </a:extLst>
          </p:cNvPr>
          <p:cNvSpPr/>
          <p:nvPr/>
        </p:nvSpPr>
        <p:spPr>
          <a:xfrm>
            <a:off x="5053126" y="5204353"/>
            <a:ext cx="993058" cy="935961"/>
          </a:xfrm>
          <a:prstGeom prst="ellipse">
            <a:avLst/>
          </a:prstGeom>
          <a:solidFill>
            <a:srgbClr val="649EC9"/>
          </a:solidFill>
          <a:ln w="25400" cap="flat" cmpd="sng" algn="ctr">
            <a:solidFill>
              <a:srgbClr val="649EC9">
                <a:shade val="50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Checker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893260C5-A885-4B61-831A-960A0FC97676}"/>
              </a:ext>
            </a:extLst>
          </p:cNvPr>
          <p:cNvSpPr/>
          <p:nvPr/>
        </p:nvSpPr>
        <p:spPr>
          <a:xfrm>
            <a:off x="6791986" y="4096497"/>
            <a:ext cx="993058" cy="935961"/>
          </a:xfrm>
          <a:prstGeom prst="ellipse">
            <a:avLst/>
          </a:prstGeom>
          <a:solidFill>
            <a:srgbClr val="649EC9"/>
          </a:solidFill>
          <a:ln w="25400" cap="flat" cmpd="sng" algn="ctr">
            <a:solidFill>
              <a:srgbClr val="649EC9">
                <a:shade val="50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IES VE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0" dirty="0">
                <a:solidFill>
                  <a:prstClr val="white"/>
                </a:solidFill>
                <a:latin typeface="Arial"/>
              </a:rPr>
              <a:t>Cloud service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CD435CE-FE85-4846-B21C-8B607312CE2C}"/>
              </a:ext>
            </a:extLst>
          </p:cNvPr>
          <p:cNvCxnSpPr>
            <a:stCxn id="6" idx="2"/>
            <a:endCxn id="7" idx="7"/>
          </p:cNvCxnSpPr>
          <p:nvPr/>
        </p:nvCxnSpPr>
        <p:spPr>
          <a:xfrm flipH="1">
            <a:off x="2139913" y="2760258"/>
            <a:ext cx="1920155" cy="147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144AE15A-FA27-4711-ABDD-41ED79107424}"/>
              </a:ext>
            </a:extLst>
          </p:cNvPr>
          <p:cNvCxnSpPr>
            <a:cxnSpLocks/>
          </p:cNvCxnSpPr>
          <p:nvPr/>
        </p:nvCxnSpPr>
        <p:spPr>
          <a:xfrm flipV="1">
            <a:off x="2235545" y="2949886"/>
            <a:ext cx="1857504" cy="1434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7C403E9-FC61-4612-ADBD-D96ED8A6143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564245" y="3228238"/>
            <a:ext cx="830473" cy="197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94C4C5D-DBC5-49AF-8E04-92DA2973A8CE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3760563" y="3228238"/>
            <a:ext cx="796034" cy="20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E3E48737-4297-448C-96FF-4C696F5E7EA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4556597" y="3228238"/>
            <a:ext cx="830473" cy="2014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51777B65-C68E-441C-86EB-84A9358F707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718477" y="3201619"/>
            <a:ext cx="831178" cy="20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E6EDE0D4-9E65-4B63-80ED-6B6041FD5E66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5053126" y="2760258"/>
            <a:ext cx="1884290" cy="147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4FFBE54A-99F9-46F3-9858-9546436967B0}"/>
              </a:ext>
            </a:extLst>
          </p:cNvPr>
          <p:cNvSpPr txBox="1"/>
          <p:nvPr/>
        </p:nvSpPr>
        <p:spPr>
          <a:xfrm rot="19407552">
            <a:off x="2352091" y="3089738"/>
            <a:ext cx="179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IFC2x3/SPFF</a:t>
            </a: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E21B2943-11CD-4311-9525-BE8153F065FA}"/>
              </a:ext>
            </a:extLst>
          </p:cNvPr>
          <p:cNvSpPr txBox="1"/>
          <p:nvPr/>
        </p:nvSpPr>
        <p:spPr>
          <a:xfrm rot="19316232">
            <a:off x="2662048" y="3595956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LBD*/JSON-LD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5921C84A-4DC9-425F-A4F8-BC1A7A92807A}"/>
              </a:ext>
            </a:extLst>
          </p:cNvPr>
          <p:cNvSpPr txBox="1"/>
          <p:nvPr/>
        </p:nvSpPr>
        <p:spPr>
          <a:xfrm rot="17558266">
            <a:off x="3168127" y="3989892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LBD*/JSON-LD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59BA8F03-8826-40B9-B7C4-F58A3E14258E}"/>
              </a:ext>
            </a:extLst>
          </p:cNvPr>
          <p:cNvSpPr txBox="1"/>
          <p:nvPr/>
        </p:nvSpPr>
        <p:spPr>
          <a:xfrm rot="2242964">
            <a:off x="5494560" y="3343425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LBD*/JSON-LD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81D814E9-C8BB-45D3-A0C5-ADC97DEE0BAC}"/>
              </a:ext>
            </a:extLst>
          </p:cNvPr>
          <p:cNvSpPr txBox="1"/>
          <p:nvPr/>
        </p:nvSpPr>
        <p:spPr>
          <a:xfrm rot="4010822">
            <a:off x="4901722" y="4203692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Check Result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86B40313-1B1E-4AED-AD73-637E996BF18E}"/>
              </a:ext>
            </a:extLst>
          </p:cNvPr>
          <p:cNvSpPr txBox="1"/>
          <p:nvPr/>
        </p:nvSpPr>
        <p:spPr>
          <a:xfrm rot="4010822">
            <a:off x="4691430" y="4245541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[LBD*/JSON-LD]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A5D16863-85A1-4FAA-855F-15AE635EAE67}"/>
              </a:ext>
            </a:extLst>
          </p:cNvPr>
          <p:cNvSpPr txBox="1"/>
          <p:nvPr/>
        </p:nvSpPr>
        <p:spPr>
          <a:xfrm rot="4010822">
            <a:off x="4263530" y="4321743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LBD*/JSON-LD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E4B7532B-F8FA-44CE-8C49-29F79F458239}"/>
              </a:ext>
            </a:extLst>
          </p:cNvPr>
          <p:cNvSpPr txBox="1"/>
          <p:nvPr/>
        </p:nvSpPr>
        <p:spPr>
          <a:xfrm rot="17458197">
            <a:off x="3575574" y="4181051"/>
            <a:ext cx="1361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LBD*/JSON-LD</a:t>
            </a:r>
          </a:p>
        </p:txBody>
      </p:sp>
    </p:spTree>
    <p:extLst>
      <p:ext uri="{BB962C8B-B14F-4D97-AF65-F5344CB8AC3E}">
        <p14:creationId xmlns:p14="http://schemas.microsoft.com/office/powerpoint/2010/main" val="206178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26E46395-9581-488E-85A4-1034C8728670}"/>
              </a:ext>
            </a:extLst>
          </p:cNvPr>
          <p:cNvSpPr/>
          <p:nvPr/>
        </p:nvSpPr>
        <p:spPr>
          <a:xfrm>
            <a:off x="4918092" y="3401601"/>
            <a:ext cx="1171575" cy="5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IFC2x3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D32E7FC1-EDF1-4180-A6A4-FE39F53F00D6}"/>
              </a:ext>
            </a:extLst>
          </p:cNvPr>
          <p:cNvSpPr/>
          <p:nvPr/>
        </p:nvSpPr>
        <p:spPr>
          <a:xfrm>
            <a:off x="2261421" y="3326128"/>
            <a:ext cx="458714" cy="458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Autodesk</a:t>
            </a:r>
          </a:p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Revit</a:t>
            </a:r>
          </a:p>
        </p:txBody>
      </p:sp>
      <p:sp>
        <p:nvSpPr>
          <p:cNvPr id="11" name="Wolk 10">
            <a:extLst>
              <a:ext uri="{FF2B5EF4-FFF2-40B4-BE49-F238E27FC236}">
                <a16:creationId xmlns:a16="http://schemas.microsoft.com/office/drawing/2014/main" id="{75D8EA96-BC17-4386-B9B8-5DC8D9D899EF}"/>
              </a:ext>
            </a:extLst>
          </p:cNvPr>
          <p:cNvSpPr/>
          <p:nvPr/>
        </p:nvSpPr>
        <p:spPr>
          <a:xfrm>
            <a:off x="5037284" y="4109349"/>
            <a:ext cx="953282" cy="5083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SPFF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5B797148-A4DF-43D7-B204-2C14925F9B2C}"/>
              </a:ext>
            </a:extLst>
          </p:cNvPr>
          <p:cNvSpPr txBox="1"/>
          <p:nvPr/>
        </p:nvSpPr>
        <p:spPr>
          <a:xfrm>
            <a:off x="5027239" y="3131044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1350" b="1" dirty="0" err="1">
                <a:solidFill>
                  <a:prstClr val="black"/>
                </a:solidFill>
                <a:latin typeface="Arial"/>
              </a:rPr>
              <a:t>BIMserver</a:t>
            </a:r>
            <a:endParaRPr lang="en-GB" sz="1350" b="1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42E3DB7C-1817-4116-A465-4A65861C9ED6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720135" y="3555485"/>
            <a:ext cx="795634" cy="30601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0AE9E961-71EE-413D-A0BC-A98EAA5ADE17}"/>
              </a:ext>
            </a:extLst>
          </p:cNvPr>
          <p:cNvSpPr txBox="1"/>
          <p:nvPr/>
        </p:nvSpPr>
        <p:spPr>
          <a:xfrm>
            <a:off x="3250003" y="3127895"/>
            <a:ext cx="53893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Cleaned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IFC2x3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export</a:t>
            </a:r>
          </a:p>
        </p:txBody>
      </p: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1E2ABECB-241F-40C7-801C-EFAC8554B7C4}"/>
              </a:ext>
            </a:extLst>
          </p:cNvPr>
          <p:cNvCxnSpPr>
            <a:cxnSpLocks/>
            <a:stCxn id="80" idx="2"/>
            <a:endCxn id="8" idx="3"/>
          </p:cNvCxnSpPr>
          <p:nvPr/>
        </p:nvCxnSpPr>
        <p:spPr>
          <a:xfrm flipH="1">
            <a:off x="6089667" y="3671601"/>
            <a:ext cx="88370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al 69">
            <a:extLst>
              <a:ext uri="{FF2B5EF4-FFF2-40B4-BE49-F238E27FC236}">
                <a16:creationId xmlns:a16="http://schemas.microsoft.com/office/drawing/2014/main" id="{DDF55D87-C868-4BC2-811E-7531AB291864}"/>
              </a:ext>
            </a:extLst>
          </p:cNvPr>
          <p:cNvSpPr/>
          <p:nvPr/>
        </p:nvSpPr>
        <p:spPr>
          <a:xfrm>
            <a:off x="1304766" y="3336987"/>
            <a:ext cx="444414" cy="444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BIMEO</a:t>
            </a:r>
          </a:p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AR2BUILD</a:t>
            </a:r>
          </a:p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App</a:t>
            </a:r>
          </a:p>
        </p:txBody>
      </p: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644F10FA-E191-47F9-BC86-4CC834587B32}"/>
              </a:ext>
            </a:extLst>
          </p:cNvPr>
          <p:cNvCxnSpPr>
            <a:cxnSpLocks/>
            <a:stCxn id="60" idx="6"/>
          </p:cNvCxnSpPr>
          <p:nvPr/>
        </p:nvCxnSpPr>
        <p:spPr>
          <a:xfrm flipV="1">
            <a:off x="2707889" y="3855937"/>
            <a:ext cx="807880" cy="3206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F11ED020-F2C4-492F-9D75-8C01EEE900A6}"/>
              </a:ext>
            </a:extLst>
          </p:cNvPr>
          <p:cNvCxnSpPr>
            <a:cxnSpLocks/>
            <a:stCxn id="70" idx="6"/>
            <a:endCxn id="10" idx="2"/>
          </p:cNvCxnSpPr>
          <p:nvPr/>
        </p:nvCxnSpPr>
        <p:spPr>
          <a:xfrm flipV="1">
            <a:off x="1749180" y="3555485"/>
            <a:ext cx="512241" cy="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4A8B7A1D-3D7A-4E28-8A36-F3980331B784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>
            <a:off x="5503880" y="3941601"/>
            <a:ext cx="10045" cy="196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al 59">
            <a:extLst>
              <a:ext uri="{FF2B5EF4-FFF2-40B4-BE49-F238E27FC236}">
                <a16:creationId xmlns:a16="http://schemas.microsoft.com/office/drawing/2014/main" id="{2B7193CB-E3C1-458A-8A2A-AC14D4159F12}"/>
              </a:ext>
            </a:extLst>
          </p:cNvPr>
          <p:cNvSpPr/>
          <p:nvPr/>
        </p:nvSpPr>
        <p:spPr>
          <a:xfrm>
            <a:off x="2263475" y="3954352"/>
            <a:ext cx="444414" cy="444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 err="1">
                <a:solidFill>
                  <a:prstClr val="white"/>
                </a:solidFill>
                <a:latin typeface="Arial"/>
              </a:rPr>
              <a:t>WiseBIM</a:t>
            </a:r>
            <a:endParaRPr lang="en-GB" sz="75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9CCFEE9E-0384-4BA0-BE95-5D76D6F87428}"/>
              </a:ext>
            </a:extLst>
          </p:cNvPr>
          <p:cNvCxnSpPr>
            <a:cxnSpLocks/>
            <a:stCxn id="69" idx="6"/>
            <a:endCxn id="60" idx="2"/>
          </p:cNvCxnSpPr>
          <p:nvPr/>
        </p:nvCxnSpPr>
        <p:spPr>
          <a:xfrm>
            <a:off x="1749180" y="4176431"/>
            <a:ext cx="514295" cy="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07339075-1521-415D-9B2A-D6E69D07CA8D}"/>
              </a:ext>
            </a:extLst>
          </p:cNvPr>
          <p:cNvSpPr txBox="1"/>
          <p:nvPr/>
        </p:nvSpPr>
        <p:spPr>
          <a:xfrm>
            <a:off x="1739962" y="3876399"/>
            <a:ext cx="437940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2D</a:t>
            </a:r>
          </a:p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Plans</a:t>
            </a:r>
          </a:p>
        </p:txBody>
      </p:sp>
      <p:sp>
        <p:nvSpPr>
          <p:cNvPr id="85" name="Tekstvak 84">
            <a:extLst>
              <a:ext uri="{FF2B5EF4-FFF2-40B4-BE49-F238E27FC236}">
                <a16:creationId xmlns:a16="http://schemas.microsoft.com/office/drawing/2014/main" id="{7A98E676-6B10-4DAA-BD8E-6B2476798F94}"/>
              </a:ext>
            </a:extLst>
          </p:cNvPr>
          <p:cNvSpPr txBox="1"/>
          <p:nvPr/>
        </p:nvSpPr>
        <p:spPr>
          <a:xfrm>
            <a:off x="3533774" y="2684070"/>
            <a:ext cx="88036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Boundary</a:t>
            </a:r>
          </a:p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BIM Repository</a:t>
            </a:r>
          </a:p>
        </p:txBody>
      </p:sp>
      <p:cxnSp>
        <p:nvCxnSpPr>
          <p:cNvPr id="86" name="Rechte verbindingslijn met pijl 85">
            <a:extLst>
              <a:ext uri="{FF2B5EF4-FFF2-40B4-BE49-F238E27FC236}">
                <a16:creationId xmlns:a16="http://schemas.microsoft.com/office/drawing/2014/main" id="{1F3BB027-3731-4C6D-A7C0-D5204B7E4BBB}"/>
              </a:ext>
            </a:extLst>
          </p:cNvPr>
          <p:cNvCxnSpPr>
            <a:cxnSpLocks/>
          </p:cNvCxnSpPr>
          <p:nvPr/>
        </p:nvCxnSpPr>
        <p:spPr>
          <a:xfrm>
            <a:off x="3809083" y="3022353"/>
            <a:ext cx="2095" cy="1580852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el 1">
            <a:extLst>
              <a:ext uri="{FF2B5EF4-FFF2-40B4-BE49-F238E27FC236}">
                <a16:creationId xmlns:a16="http://schemas.microsoft.com/office/drawing/2014/main" id="{A1380737-1AC5-4BDD-98D7-3FC47426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4" y="930920"/>
            <a:ext cx="8871656" cy="720000"/>
          </a:xfrm>
        </p:spPr>
        <p:txBody>
          <a:bodyPr/>
          <a:lstStyle/>
          <a:p>
            <a:r>
              <a:rPr lang="en-GB" dirty="0"/>
              <a:t>Transform Bot</a:t>
            </a:r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68929C3A-0C32-4BD7-910C-C8B0A588047A}"/>
              </a:ext>
            </a:extLst>
          </p:cNvPr>
          <p:cNvSpPr/>
          <p:nvPr/>
        </p:nvSpPr>
        <p:spPr>
          <a:xfrm>
            <a:off x="6973368" y="3404414"/>
            <a:ext cx="534374" cy="53437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IFC2LBD*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Transformer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Plugin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2A2A33-9AFD-4467-8A83-404866E4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fld id="{54A34A95-6AD5-4C11-911D-8E8E5E33A665}" type="slidenum">
              <a:rPr lang="en-GB" smtClean="0">
                <a:solidFill>
                  <a:prstClr val="black"/>
                </a:solidFill>
              </a:rPr>
              <a:t>7</a:t>
            </a:fld>
            <a:r>
              <a:rPr lang="en-GB" dirty="0">
                <a:solidFill>
                  <a:prstClr val="black"/>
                </a:solidFill>
              </a:rPr>
              <a:t> | BIM4REN WP4 Architecture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22C05B-6708-4C14-83CC-56BEAB29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GB" dirty="0">
                <a:solidFill>
                  <a:prstClr val="black"/>
                </a:solidFill>
              </a:rPr>
              <a:t>12 March 2020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A355EAA2-F806-4256-A00A-49B1782CC2FA}"/>
              </a:ext>
            </a:extLst>
          </p:cNvPr>
          <p:cNvSpPr txBox="1"/>
          <p:nvPr/>
        </p:nvSpPr>
        <p:spPr>
          <a:xfrm>
            <a:off x="3799352" y="3870275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IFC2x3/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SPFF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5490B5C2-C8E7-4189-9A79-B564CFD949A1}"/>
              </a:ext>
            </a:extLst>
          </p:cNvPr>
          <p:cNvSpPr txBox="1"/>
          <p:nvPr/>
        </p:nvSpPr>
        <p:spPr>
          <a:xfrm>
            <a:off x="1745117" y="3153477"/>
            <a:ext cx="45076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Raw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IFC4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export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6CE51C26-77A2-4EF1-9D83-8658C5D328F3}"/>
              </a:ext>
            </a:extLst>
          </p:cNvPr>
          <p:cNvSpPr/>
          <p:nvPr/>
        </p:nvSpPr>
        <p:spPr>
          <a:xfrm>
            <a:off x="1304766" y="3954224"/>
            <a:ext cx="444414" cy="444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Matterport</a:t>
            </a:r>
          </a:p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3D</a:t>
            </a:r>
          </a:p>
          <a:p>
            <a:pPr algn="ctr" defTabSz="685800"/>
            <a:r>
              <a:rPr lang="en-GB" sz="600" dirty="0">
                <a:solidFill>
                  <a:prstClr val="white"/>
                </a:solidFill>
                <a:latin typeface="Arial"/>
              </a:rPr>
              <a:t>Scanner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E567EC05-D306-4B68-AEC4-D29A86DDFF59}"/>
              </a:ext>
            </a:extLst>
          </p:cNvPr>
          <p:cNvSpPr/>
          <p:nvPr/>
        </p:nvSpPr>
        <p:spPr>
          <a:xfrm>
            <a:off x="1880718" y="4498357"/>
            <a:ext cx="175446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BIM4REN-Matterport2IFC-ViaWBIMtransfo.ifc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C5AA02A9-7B58-4D82-A8EE-21FAF3D88B70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2932294" y="4304274"/>
            <a:ext cx="286017" cy="18297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9973B617-DDF2-422B-A57E-C73EB5B4BB1E}"/>
              </a:ext>
            </a:extLst>
          </p:cNvPr>
          <p:cNvSpPr/>
          <p:nvPr/>
        </p:nvSpPr>
        <p:spPr>
          <a:xfrm>
            <a:off x="1743050" y="2840536"/>
            <a:ext cx="1577676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BIM4Ren_DUNANT_cleaned_IFC2x3.ifc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E4BA116A-5E99-4340-AE91-DF4C85C835A9}"/>
              </a:ext>
            </a:extLst>
          </p:cNvPr>
          <p:cNvSpPr txBox="1"/>
          <p:nvPr/>
        </p:nvSpPr>
        <p:spPr>
          <a:xfrm>
            <a:off x="3218311" y="4142691"/>
            <a:ext cx="4940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IFC2x3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export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E7326E08-3104-456F-88DA-B56B255C1766}"/>
              </a:ext>
            </a:extLst>
          </p:cNvPr>
          <p:cNvCxnSpPr>
            <a:cxnSpLocks/>
          </p:cNvCxnSpPr>
          <p:nvPr/>
        </p:nvCxnSpPr>
        <p:spPr>
          <a:xfrm flipH="1" flipV="1">
            <a:off x="3062213" y="3102068"/>
            <a:ext cx="187790" cy="35179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Rechthoek 95">
            <a:extLst>
              <a:ext uri="{FF2B5EF4-FFF2-40B4-BE49-F238E27FC236}">
                <a16:creationId xmlns:a16="http://schemas.microsoft.com/office/drawing/2014/main" id="{60C07C1F-A20C-43EA-A795-2D697C8F831B}"/>
              </a:ext>
            </a:extLst>
          </p:cNvPr>
          <p:cNvSpPr/>
          <p:nvPr/>
        </p:nvSpPr>
        <p:spPr>
          <a:xfrm>
            <a:off x="586515" y="2983228"/>
            <a:ext cx="191911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BIM4Ren_DUNANT_AR2Build-RawFile_IFC4.ifc</a:t>
            </a:r>
          </a:p>
        </p:txBody>
      </p: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960E897E-8AA9-4593-9336-2FFEECEBAE2E}"/>
              </a:ext>
            </a:extLst>
          </p:cNvPr>
          <p:cNvCxnSpPr>
            <a:cxnSpLocks/>
          </p:cNvCxnSpPr>
          <p:nvPr/>
        </p:nvCxnSpPr>
        <p:spPr>
          <a:xfrm flipH="1" flipV="1">
            <a:off x="1627685" y="3146584"/>
            <a:ext cx="179152" cy="9735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D98E519C-DD17-46BA-8B60-4B06BAF805DD}"/>
              </a:ext>
            </a:extLst>
          </p:cNvPr>
          <p:cNvSpPr txBox="1"/>
          <p:nvPr/>
        </p:nvSpPr>
        <p:spPr>
          <a:xfrm>
            <a:off x="6277594" y="3357326"/>
            <a:ext cx="622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BIMserver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API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E6DFAEDB-C522-4F53-9050-E0C5D8AA3420}"/>
              </a:ext>
            </a:extLst>
          </p:cNvPr>
          <p:cNvSpPr/>
          <p:nvPr/>
        </p:nvSpPr>
        <p:spPr>
          <a:xfrm>
            <a:off x="4311403" y="2309754"/>
            <a:ext cx="3542374" cy="314034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C17D6C4F-CC95-4549-8EC7-12660B78710E}"/>
              </a:ext>
            </a:extLst>
          </p:cNvPr>
          <p:cNvCxnSpPr>
            <a:cxnSpLocks/>
          </p:cNvCxnSpPr>
          <p:nvPr/>
        </p:nvCxnSpPr>
        <p:spPr>
          <a:xfrm flipV="1">
            <a:off x="3515658" y="3856023"/>
            <a:ext cx="791935" cy="1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4CAEDF32-523E-4880-8F20-D4D4D16B578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853777" y="3870276"/>
            <a:ext cx="676218" cy="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kstvak 93">
            <a:extLst>
              <a:ext uri="{FF2B5EF4-FFF2-40B4-BE49-F238E27FC236}">
                <a16:creationId xmlns:a16="http://schemas.microsoft.com/office/drawing/2014/main" id="{EC62BCC7-9E35-4401-84F3-7BAAFAFC8D71}"/>
              </a:ext>
            </a:extLst>
          </p:cNvPr>
          <p:cNvSpPr txBox="1"/>
          <p:nvPr/>
        </p:nvSpPr>
        <p:spPr>
          <a:xfrm>
            <a:off x="7982445" y="3855937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LBD*/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JSON-LD</a:t>
            </a:r>
          </a:p>
        </p:txBody>
      </p:sp>
    </p:spTree>
    <p:extLst>
      <p:ext uri="{BB962C8B-B14F-4D97-AF65-F5344CB8AC3E}">
        <p14:creationId xmlns:p14="http://schemas.microsoft.com/office/powerpoint/2010/main" val="33512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al 25">
            <a:extLst>
              <a:ext uri="{FF2B5EF4-FFF2-40B4-BE49-F238E27FC236}">
                <a16:creationId xmlns:a16="http://schemas.microsoft.com/office/drawing/2014/main" id="{BA60D98B-0660-47C8-9029-45BC7BFF6024}"/>
              </a:ext>
            </a:extLst>
          </p:cNvPr>
          <p:cNvSpPr/>
          <p:nvPr/>
        </p:nvSpPr>
        <p:spPr>
          <a:xfrm>
            <a:off x="3114505" y="2555625"/>
            <a:ext cx="783881" cy="79911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CSTB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LOD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Lifter &amp;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Renovation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Designer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9A82FF11-2795-46F1-89B2-3D3C1540A226}"/>
              </a:ext>
            </a:extLst>
          </p:cNvPr>
          <p:cNvSpPr txBox="1"/>
          <p:nvPr/>
        </p:nvSpPr>
        <p:spPr>
          <a:xfrm>
            <a:off x="2946638" y="4078565"/>
            <a:ext cx="699230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(linked)</a:t>
            </a:r>
          </a:p>
          <a:p>
            <a:pPr defTabSz="457200"/>
            <a:r>
              <a:rPr lang="en-GB" sz="788" dirty="0">
                <a:solidFill>
                  <a:prstClr val="black"/>
                </a:solidFill>
                <a:latin typeface="Arial"/>
              </a:rPr>
              <a:t>Documents</a:t>
            </a:r>
          </a:p>
        </p:txBody>
      </p:sp>
      <p:cxnSp>
        <p:nvCxnSpPr>
          <p:cNvPr id="100" name="Rechte verbindingslijn met pijl 99">
            <a:extLst>
              <a:ext uri="{FF2B5EF4-FFF2-40B4-BE49-F238E27FC236}">
                <a16:creationId xmlns:a16="http://schemas.microsoft.com/office/drawing/2014/main" id="{B252AB8E-7989-4483-B53E-F724221CCA58}"/>
              </a:ext>
            </a:extLst>
          </p:cNvPr>
          <p:cNvCxnSpPr>
            <a:cxnSpLocks/>
            <a:endCxn id="112" idx="7"/>
          </p:cNvCxnSpPr>
          <p:nvPr/>
        </p:nvCxnSpPr>
        <p:spPr>
          <a:xfrm flipH="1">
            <a:off x="4176212" y="4093864"/>
            <a:ext cx="457043" cy="3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al 111">
            <a:extLst>
              <a:ext uri="{FF2B5EF4-FFF2-40B4-BE49-F238E27FC236}">
                <a16:creationId xmlns:a16="http://schemas.microsoft.com/office/drawing/2014/main" id="{DE557FE2-A2CA-42E4-B900-0CD6FA1552B3}"/>
              </a:ext>
            </a:extLst>
          </p:cNvPr>
          <p:cNvSpPr/>
          <p:nvPr/>
        </p:nvSpPr>
        <p:spPr>
          <a:xfrm>
            <a:off x="3505479" y="4326537"/>
            <a:ext cx="785813" cy="785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KROQI</a:t>
            </a:r>
          </a:p>
        </p:txBody>
      </p:sp>
      <p:sp>
        <p:nvSpPr>
          <p:cNvPr id="115" name="Ovaal 114">
            <a:extLst>
              <a:ext uri="{FF2B5EF4-FFF2-40B4-BE49-F238E27FC236}">
                <a16:creationId xmlns:a16="http://schemas.microsoft.com/office/drawing/2014/main" id="{2F226B3B-BF66-4255-8DC4-B7A9E21F8253}"/>
              </a:ext>
            </a:extLst>
          </p:cNvPr>
          <p:cNvSpPr/>
          <p:nvPr/>
        </p:nvSpPr>
        <p:spPr>
          <a:xfrm>
            <a:off x="5244231" y="4339781"/>
            <a:ext cx="785813" cy="785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Published</a:t>
            </a:r>
          </a:p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Product</a:t>
            </a:r>
          </a:p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Catalogues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A1380737-1AC5-4BDD-98D7-3FC47426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44" y="930920"/>
            <a:ext cx="8871656" cy="720000"/>
          </a:xfrm>
        </p:spPr>
        <p:txBody>
          <a:bodyPr/>
          <a:lstStyle/>
          <a:p>
            <a:r>
              <a:rPr lang="en-GB" dirty="0"/>
              <a:t>LOD Lifter &amp; Renovation designer (wrapper) Bot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72A2A33-9AFD-4467-8A83-404866E4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fld id="{54A34A95-6AD5-4C11-911D-8E8E5E33A665}" type="slidenum">
              <a:rPr lang="en-GB" smtClean="0">
                <a:solidFill>
                  <a:prstClr val="black"/>
                </a:solidFill>
              </a:rPr>
              <a:t>8</a:t>
            </a:fld>
            <a:r>
              <a:rPr lang="en-GB" dirty="0">
                <a:solidFill>
                  <a:prstClr val="black"/>
                </a:solidFill>
              </a:rPr>
              <a:t> | BIM4REN WP4 Architecture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22C05B-6708-4C14-83CC-56BEAB29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r>
              <a:rPr lang="en-GB" dirty="0">
                <a:solidFill>
                  <a:prstClr val="black"/>
                </a:solidFill>
              </a:rPr>
              <a:t>12 March 2020</a:t>
            </a:r>
          </a:p>
        </p:txBody>
      </p:sp>
      <p:sp>
        <p:nvSpPr>
          <p:cNvPr id="67" name="Ovaal 63">
            <a:extLst>
              <a:ext uri="{FF2B5EF4-FFF2-40B4-BE49-F238E27FC236}">
                <a16:creationId xmlns:a16="http://schemas.microsoft.com/office/drawing/2014/main" id="{9E105BEB-053E-474A-99C6-52DEFEF6CD8F}"/>
              </a:ext>
            </a:extLst>
          </p:cNvPr>
          <p:cNvSpPr/>
          <p:nvPr/>
        </p:nvSpPr>
        <p:spPr>
          <a:xfrm>
            <a:off x="4378405" y="5053131"/>
            <a:ext cx="879927" cy="8817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Experimental </a:t>
            </a:r>
            <a:br>
              <a:rPr lang="en-GB" sz="825" dirty="0">
                <a:solidFill>
                  <a:prstClr val="white"/>
                </a:solidFill>
                <a:latin typeface="Arial"/>
              </a:rPr>
            </a:br>
            <a:r>
              <a:rPr lang="en-GB" sz="825" dirty="0">
                <a:solidFill>
                  <a:prstClr val="white"/>
                </a:solidFill>
                <a:latin typeface="Arial"/>
              </a:rPr>
              <a:t>product  catalogues</a:t>
            </a:r>
            <a:br>
              <a:rPr lang="en-GB" sz="825" dirty="0">
                <a:solidFill>
                  <a:prstClr val="white"/>
                </a:solidFill>
                <a:latin typeface="Arial"/>
              </a:rPr>
            </a:br>
            <a:r>
              <a:rPr lang="en-GB" sz="825" dirty="0">
                <a:solidFill>
                  <a:prstClr val="white"/>
                </a:solidFill>
                <a:latin typeface="Arial"/>
              </a:rPr>
              <a:t> editor (LD)</a:t>
            </a:r>
          </a:p>
        </p:txBody>
      </p: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7B03772C-1C6D-4398-A3E8-31A6410DC45E}"/>
              </a:ext>
            </a:extLst>
          </p:cNvPr>
          <p:cNvCxnSpPr>
            <a:cxnSpLocks/>
            <a:stCxn id="26" idx="6"/>
            <a:endCxn id="62" idx="1"/>
          </p:cNvCxnSpPr>
          <p:nvPr/>
        </p:nvCxnSpPr>
        <p:spPr>
          <a:xfrm>
            <a:off x="3898386" y="2955181"/>
            <a:ext cx="472555" cy="1271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kstvak 74">
            <a:extLst>
              <a:ext uri="{FF2B5EF4-FFF2-40B4-BE49-F238E27FC236}">
                <a16:creationId xmlns:a16="http://schemas.microsoft.com/office/drawing/2014/main" id="{16B890CD-BD88-4CB5-B90F-A2C860CE7CA5}"/>
              </a:ext>
            </a:extLst>
          </p:cNvPr>
          <p:cNvSpPr txBox="1"/>
          <p:nvPr/>
        </p:nvSpPr>
        <p:spPr>
          <a:xfrm>
            <a:off x="3662274" y="3343821"/>
            <a:ext cx="7024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Stardog API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(SPARQL)</a:t>
            </a: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9365DE19-CA18-4E7F-8E21-E61BF1526D81}"/>
              </a:ext>
            </a:extLst>
          </p:cNvPr>
          <p:cNvSpPr/>
          <p:nvPr/>
        </p:nvSpPr>
        <p:spPr>
          <a:xfrm>
            <a:off x="4370941" y="2812362"/>
            <a:ext cx="1171575" cy="5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LBD*</a:t>
            </a:r>
          </a:p>
        </p:txBody>
      </p:sp>
      <p:sp>
        <p:nvSpPr>
          <p:cNvPr id="79" name="Wolk 78">
            <a:extLst>
              <a:ext uri="{FF2B5EF4-FFF2-40B4-BE49-F238E27FC236}">
                <a16:creationId xmlns:a16="http://schemas.microsoft.com/office/drawing/2014/main" id="{F818C2B9-3466-4647-962D-63B49D6A43E8}"/>
              </a:ext>
            </a:extLst>
          </p:cNvPr>
          <p:cNvSpPr/>
          <p:nvPr/>
        </p:nvSpPr>
        <p:spPr>
          <a:xfrm>
            <a:off x="4490133" y="3670431"/>
            <a:ext cx="953282" cy="5083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JSON-LD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EB030B1-48AE-4B01-A7F5-A7DAE0E02D43}"/>
              </a:ext>
            </a:extLst>
          </p:cNvPr>
          <p:cNvSpPr txBox="1"/>
          <p:nvPr/>
        </p:nvSpPr>
        <p:spPr>
          <a:xfrm>
            <a:off x="4424136" y="2490972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1350" b="1" dirty="0">
                <a:solidFill>
                  <a:prstClr val="black"/>
                </a:solidFill>
                <a:latin typeface="Arial"/>
              </a:rPr>
              <a:t>Stardog</a:t>
            </a:r>
          </a:p>
        </p:txBody>
      </p: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AF6C07DE-C707-4CC3-996D-CFC252F53D4E}"/>
              </a:ext>
            </a:extLst>
          </p:cNvPr>
          <p:cNvCxnSpPr>
            <a:cxnSpLocks/>
            <a:stCxn id="62" idx="2"/>
            <a:endCxn id="79" idx="3"/>
          </p:cNvCxnSpPr>
          <p:nvPr/>
        </p:nvCxnSpPr>
        <p:spPr>
          <a:xfrm>
            <a:off x="4956729" y="3352362"/>
            <a:ext cx="10045" cy="347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al 96">
            <a:extLst>
              <a:ext uri="{FF2B5EF4-FFF2-40B4-BE49-F238E27FC236}">
                <a16:creationId xmlns:a16="http://schemas.microsoft.com/office/drawing/2014/main" id="{A504E034-49BA-4E6A-9CFA-5775C4444C71}"/>
              </a:ext>
            </a:extLst>
          </p:cNvPr>
          <p:cNvSpPr/>
          <p:nvPr/>
        </p:nvSpPr>
        <p:spPr>
          <a:xfrm>
            <a:off x="2494711" y="1926689"/>
            <a:ext cx="4132559" cy="418351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4" name="Rechte verbindingslijn met pijl 103">
            <a:extLst>
              <a:ext uri="{FF2B5EF4-FFF2-40B4-BE49-F238E27FC236}">
                <a16:creationId xmlns:a16="http://schemas.microsoft.com/office/drawing/2014/main" id="{114F4950-A5C9-4733-965B-83A6C60D4532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6627270" y="4018447"/>
            <a:ext cx="84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vak 104">
            <a:extLst>
              <a:ext uri="{FF2B5EF4-FFF2-40B4-BE49-F238E27FC236}">
                <a16:creationId xmlns:a16="http://schemas.microsoft.com/office/drawing/2014/main" id="{05BDB873-D686-4B30-9461-1167637550EC}"/>
              </a:ext>
            </a:extLst>
          </p:cNvPr>
          <p:cNvSpPr txBox="1"/>
          <p:nvPr/>
        </p:nvSpPr>
        <p:spPr>
          <a:xfrm>
            <a:off x="1785365" y="4060181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LBD*/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JSON-LD</a:t>
            </a:r>
          </a:p>
        </p:txBody>
      </p:sp>
      <p:sp>
        <p:nvSpPr>
          <p:cNvPr id="107" name="Tekstvak 106">
            <a:extLst>
              <a:ext uri="{FF2B5EF4-FFF2-40B4-BE49-F238E27FC236}">
                <a16:creationId xmlns:a16="http://schemas.microsoft.com/office/drawing/2014/main" id="{7FD924A8-DDE6-4623-AF02-D5430ADCD8BC}"/>
              </a:ext>
            </a:extLst>
          </p:cNvPr>
          <p:cNvSpPr txBox="1"/>
          <p:nvPr/>
        </p:nvSpPr>
        <p:spPr>
          <a:xfrm>
            <a:off x="6751885" y="4059672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LBD*/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JSON-LD</a:t>
            </a:r>
          </a:p>
        </p:txBody>
      </p:sp>
      <p:cxnSp>
        <p:nvCxnSpPr>
          <p:cNvPr id="109" name="Rechte verbindingslijn met pijl 108">
            <a:extLst>
              <a:ext uri="{FF2B5EF4-FFF2-40B4-BE49-F238E27FC236}">
                <a16:creationId xmlns:a16="http://schemas.microsoft.com/office/drawing/2014/main" id="{888C03CE-3252-485D-B67F-7F4D543B1F60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5163599" y="4178762"/>
            <a:ext cx="195712" cy="27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>
            <a:extLst>
              <a:ext uri="{FF2B5EF4-FFF2-40B4-BE49-F238E27FC236}">
                <a16:creationId xmlns:a16="http://schemas.microsoft.com/office/drawing/2014/main" id="{1AF03886-6AAC-4CAB-AC0C-722144B4BA5A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1778258" y="4018447"/>
            <a:ext cx="716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met pijl 112">
            <a:extLst>
              <a:ext uri="{FF2B5EF4-FFF2-40B4-BE49-F238E27FC236}">
                <a16:creationId xmlns:a16="http://schemas.microsoft.com/office/drawing/2014/main" id="{7949C8E4-E095-441D-973E-75A9744FEF4B}"/>
              </a:ext>
            </a:extLst>
          </p:cNvPr>
          <p:cNvCxnSpPr>
            <a:cxnSpLocks/>
            <a:stCxn id="67" idx="7"/>
            <a:endCxn id="115" idx="3"/>
          </p:cNvCxnSpPr>
          <p:nvPr/>
        </p:nvCxnSpPr>
        <p:spPr>
          <a:xfrm flipV="1">
            <a:off x="5129470" y="5010514"/>
            <a:ext cx="229841" cy="17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FF073-7FAB-428A-8CCC-A63085EA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Checker Bot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7A84C4-F4A9-4F92-95C8-3FB8490D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6" y="6489600"/>
            <a:ext cx="1556004" cy="225600"/>
          </a:xfrm>
        </p:spPr>
        <p:txBody>
          <a:bodyPr/>
          <a:lstStyle/>
          <a:p>
            <a:r>
              <a:rPr lang="en-GB" dirty="0"/>
              <a:t>12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91AB20-ACB8-4D25-B82E-3C7CABC6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E17CB4C-DFC5-4921-8158-055D5E2408B0}" type="slidenum">
              <a:rPr lang="en-GB" smtClean="0"/>
              <a:pPr/>
              <a:t>9</a:t>
            </a:fld>
            <a:r>
              <a:rPr lang="en-GB"/>
              <a:t> | BIM4REN WP4 Architecture</a:t>
            </a:r>
            <a:endParaRPr lang="en-GB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345750D-A89D-4E7E-94D9-B9DA5F40BC4B}"/>
              </a:ext>
            </a:extLst>
          </p:cNvPr>
          <p:cNvSpPr/>
          <p:nvPr/>
        </p:nvSpPr>
        <p:spPr>
          <a:xfrm>
            <a:off x="2910177" y="3291381"/>
            <a:ext cx="783881" cy="79911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Checker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815A3081-1C3E-4575-AF19-5169FE0B3F4D}"/>
              </a:ext>
            </a:extLst>
          </p:cNvPr>
          <p:cNvCxnSpPr>
            <a:cxnSpLocks/>
            <a:stCxn id="6" idx="6"/>
            <a:endCxn id="14" idx="1"/>
          </p:cNvCxnSpPr>
          <p:nvPr/>
        </p:nvCxnSpPr>
        <p:spPr>
          <a:xfrm>
            <a:off x="3694058" y="3690937"/>
            <a:ext cx="472555" cy="1271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89A10C84-000F-4D98-8058-D10ED7317B1A}"/>
              </a:ext>
            </a:extLst>
          </p:cNvPr>
          <p:cNvSpPr txBox="1"/>
          <p:nvPr/>
        </p:nvSpPr>
        <p:spPr>
          <a:xfrm>
            <a:off x="3457946" y="4079577"/>
            <a:ext cx="7024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Stardog API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(SPARQL)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BA1D4D10-4C16-4920-8738-2B62829CAA0F}"/>
              </a:ext>
            </a:extLst>
          </p:cNvPr>
          <p:cNvSpPr/>
          <p:nvPr/>
        </p:nvSpPr>
        <p:spPr>
          <a:xfrm>
            <a:off x="4166613" y="3548118"/>
            <a:ext cx="1171575" cy="5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LBD*</a:t>
            </a:r>
          </a:p>
        </p:txBody>
      </p:sp>
      <p:sp>
        <p:nvSpPr>
          <p:cNvPr id="15" name="Wolk 14">
            <a:extLst>
              <a:ext uri="{FF2B5EF4-FFF2-40B4-BE49-F238E27FC236}">
                <a16:creationId xmlns:a16="http://schemas.microsoft.com/office/drawing/2014/main" id="{8A8A61A6-693D-46FE-B217-230778224C60}"/>
              </a:ext>
            </a:extLst>
          </p:cNvPr>
          <p:cNvSpPr/>
          <p:nvPr/>
        </p:nvSpPr>
        <p:spPr>
          <a:xfrm>
            <a:off x="4285805" y="4406187"/>
            <a:ext cx="953282" cy="50833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JSON-LD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44B9AE6-9F16-4F76-9FD4-031A1BC08124}"/>
              </a:ext>
            </a:extLst>
          </p:cNvPr>
          <p:cNvSpPr txBox="1"/>
          <p:nvPr/>
        </p:nvSpPr>
        <p:spPr>
          <a:xfrm>
            <a:off x="4219808" y="3226728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1350" b="1" dirty="0">
                <a:solidFill>
                  <a:prstClr val="black"/>
                </a:solidFill>
                <a:latin typeface="Arial"/>
              </a:rPr>
              <a:t>Stardog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1A58519B-7083-47FF-AB55-F5F6220FB3AB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>
            <a:off x="4752401" y="4088118"/>
            <a:ext cx="10045" cy="347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al 17">
            <a:extLst>
              <a:ext uri="{FF2B5EF4-FFF2-40B4-BE49-F238E27FC236}">
                <a16:creationId xmlns:a16="http://schemas.microsoft.com/office/drawing/2014/main" id="{6D0DCA0E-8880-4865-AD3F-BE3CC1AED355}"/>
              </a:ext>
            </a:extLst>
          </p:cNvPr>
          <p:cNvSpPr/>
          <p:nvPr/>
        </p:nvSpPr>
        <p:spPr>
          <a:xfrm>
            <a:off x="2316687" y="1996360"/>
            <a:ext cx="4132559" cy="418351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F1D2320B-E8CE-4D27-BCE9-1D287C911A90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6449246" y="4088118"/>
            <a:ext cx="84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A67202BE-757F-4221-A97D-72906DA9CFBB}"/>
              </a:ext>
            </a:extLst>
          </p:cNvPr>
          <p:cNvSpPr txBox="1"/>
          <p:nvPr/>
        </p:nvSpPr>
        <p:spPr>
          <a:xfrm>
            <a:off x="1607341" y="4129852"/>
            <a:ext cx="595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LBD*/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JSON-LD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F250AC85-9E81-4E2E-AE2B-13D5AB99CD68}"/>
              </a:ext>
            </a:extLst>
          </p:cNvPr>
          <p:cNvSpPr txBox="1"/>
          <p:nvPr/>
        </p:nvSpPr>
        <p:spPr>
          <a:xfrm>
            <a:off x="6573861" y="4129343"/>
            <a:ext cx="7168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Check result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(ok, not ok)</a:t>
            </a:r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56DBCDDB-DF53-4276-9980-BC8C28FA1FB5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1600234" y="4088118"/>
            <a:ext cx="716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3FB434D7-F115-4390-BFA8-1AC130B78EE5}"/>
              </a:ext>
            </a:extLst>
          </p:cNvPr>
          <p:cNvSpPr txBox="1"/>
          <p:nvPr/>
        </p:nvSpPr>
        <p:spPr>
          <a:xfrm>
            <a:off x="6697610" y="4402742"/>
            <a:ext cx="622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[LBD*/</a:t>
            </a:r>
          </a:p>
          <a:p>
            <a:pPr defTabSz="457200"/>
            <a:r>
              <a:rPr lang="en-GB" sz="750" dirty="0">
                <a:solidFill>
                  <a:prstClr val="black"/>
                </a:solidFill>
                <a:latin typeface="Arial"/>
              </a:rPr>
              <a:t>JSON-LD]</a:t>
            </a:r>
          </a:p>
        </p:txBody>
      </p:sp>
    </p:spTree>
    <p:extLst>
      <p:ext uri="{BB962C8B-B14F-4D97-AF65-F5344CB8AC3E}">
        <p14:creationId xmlns:p14="http://schemas.microsoft.com/office/powerpoint/2010/main" val="28139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">
  <a:themeElements>
    <a:clrScheme name="TNO">
      <a:dk1>
        <a:sysClr val="windowText" lastClr="000000"/>
      </a:dk1>
      <a:lt1>
        <a:sysClr val="window" lastClr="FFFFFF"/>
      </a:lt1>
      <a:dk2>
        <a:srgbClr val="71A4C3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NO_4_3.potx" id="{6B1F275D-184C-4A67-9E2C-07D15348FCB3}" vid="{69A6F8F6-F4A1-4DAD-B6DE-DA360A342A0A}"/>
    </a:ext>
  </a:extLst>
</a:theme>
</file>

<file path=ppt/theme/theme2.xml><?xml version="1.0" encoding="utf-8"?>
<a:theme xmlns:a="http://schemas.openxmlformats.org/drawingml/2006/main" name="1_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NO_16_9.potx" id="{D6C71925-BC65-45D5-9519-8CC1700FF602}" vid="{00E39764-932E-41BE-A199-59128E55F121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6A8642F3C8A0C84FACAA059FE591FDA3" ma:contentTypeVersion="12" ma:contentTypeDescription=" " ma:contentTypeScope="" ma:versionID="1149abd27672402b80d466ea79f5c647">
  <xsd:schema xmlns:xsd="http://www.w3.org/2001/XMLSchema" xmlns:xs="http://www.w3.org/2001/XMLSchema" xmlns:p="http://schemas.microsoft.com/office/2006/metadata/properties" xmlns:ns2="3b24cb23-cbb7-4db6-a3d8-8cc30dc770f3" xmlns:ns3="2f6a910d-138e-42c1-8e8a-320c1b7cf3f7" xmlns:ns5="57ef3a16-c0dd-4b5a-8488-5a39a3bc33d4" targetNamespace="http://schemas.microsoft.com/office/2006/metadata/properties" ma:root="true" ma:fieldsID="46a1b8e28274740c4c9c34e0bb1da8e4" ns2:_="" ns3:_="" ns5:_="">
    <xsd:import namespace="3b24cb23-cbb7-4db6-a3d8-8cc30dc770f3"/>
    <xsd:import namespace="2f6a910d-138e-42c1-8e8a-320c1b7cf3f7"/>
    <xsd:import namespace="57ef3a16-c0dd-4b5a-8488-5a39a3bc33d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5:MediaServiceAutoTags" minOccurs="0"/>
                <xsd:element ref="ns2:SharedWithUsers" minOccurs="0"/>
                <xsd:element ref="ns2:SharedWithDetails" minOccurs="0"/>
                <xsd:element ref="ns5:MediaServiceOCR" minOccurs="0"/>
                <xsd:element ref="ns5:MediaServiceDateTaken" minOccurs="0"/>
                <xsd:element ref="ns5:MediaServiceGenerationTime" minOccurs="0"/>
                <xsd:element ref="ns5:MediaServiceEventHashCode" minOccurs="0"/>
                <xsd:element ref="ns5:MediaServiceAutoKeyPoints" minOccurs="0"/>
                <xsd:element ref="ns5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4cb23-cbb7-4db6-a3d8-8cc30dc770f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a0ca7a1f-fc2f-4ac5-8da5-f7205e838808}" ma:internalName="TaxCatchAll" ma:showField="CatchAllData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a0ca7a1f-fc2f-4ac5-8da5-f7205e838808}" ma:internalName="TaxCatchAllLabel" ma:readOnly="true" ma:showField="CatchAllDataLabel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EU H2020 BIM4REN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35489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f3a16-c0dd-4b5a-8488-5a39a3bc3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h15fbb78f4cb41d290e72f301ea2865f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TNOC_ClusterName xmlns="2f6a910d-138e-42c1-8e8a-320c1b7cf3f7">EU H2020 BIM4REN</TNOC_ClusterName>
    <bac4ab11065f4f6c809c820c57e320e5 xmlns="3b24cb23-cbb7-4db6-a3d8-8cc30dc770f3">
      <Terms xmlns="http://schemas.microsoft.com/office/infopath/2007/PartnerControls"/>
    </bac4ab11065f4f6c809c820c57e320e5>
    <TaxCatchAll xmlns="3b24cb23-cbb7-4db6-a3d8-8cc30dc770f3">
      <Value>5</Value>
      <Value>1</Value>
    </TaxCatchAll>
    <TNOC_ClusterId xmlns="2f6a910d-138e-42c1-8e8a-320c1b7cf3f7">060.35489</TNOC_ClusterId>
    <n2a7a23bcc2241cb9261f9a914c7c1bb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lca20d149a844688b6abf34073d5c21d xmlns="3b24cb23-cbb7-4db6-a3d8-8cc30dc770f3">
      <Terms xmlns="http://schemas.microsoft.com/office/infopath/2007/PartnerControls"/>
    </lca20d149a844688b6abf34073d5c21d>
    <cf581d8792c646118aad2c2c4ecdfa8c xmlns="3b24cb23-cbb7-4db6-a3d8-8cc30dc770f3">
      <Terms xmlns="http://schemas.microsoft.com/office/infopath/2007/PartnerControls"/>
    </cf581d8792c646118aad2c2c4ecdfa8c>
    <_dlc_DocId xmlns="3b24cb23-cbb7-4db6-a3d8-8cc30dc770f3">FN2S6XD637M3-1747200693-3787</_dlc_DocId>
    <_dlc_DocIdUrl xmlns="3b24cb23-cbb7-4db6-a3d8-8cc30dc770f3">
      <Url>https://365tno.sharepoint.com/teams/P060.35489/_layouts/15/DocIdRedir.aspx?ID=FN2S6XD637M3-1747200693-3787</Url>
      <Description>FN2S6XD637M3-1747200693-3787</Description>
    </_dlc_DocIdUrl>
  </documentManagement>
</p:properties>
</file>

<file path=customXml/itemProps1.xml><?xml version="1.0" encoding="utf-8"?>
<ds:datastoreItem xmlns:ds="http://schemas.openxmlformats.org/officeDocument/2006/customXml" ds:itemID="{A50DB646-DFB6-46C5-9197-AACF3B4D215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73BF805-B0C5-435C-B8BA-BB93A148191C}"/>
</file>

<file path=customXml/itemProps3.xml><?xml version="1.0" encoding="utf-8"?>
<ds:datastoreItem xmlns:ds="http://schemas.openxmlformats.org/officeDocument/2006/customXml" ds:itemID="{68D87A4E-B9ED-4CA8-BC1D-5ADCC177A09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51B5821-F8A1-49DF-9639-2FB757C65759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7ef3a16-c0dd-4b5a-8488-5a39a3bc33d4"/>
    <ds:schemaRef ds:uri="2f6a910d-138e-42c1-8e8a-320c1b7cf3f7"/>
    <ds:schemaRef ds:uri="3b24cb23-cbb7-4db6-a3d8-8cc30dc770f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TNO_4_3</Template>
  <TotalTime>0</TotalTime>
  <Words>1716</Words>
  <Application>Microsoft Office PowerPoint</Application>
  <PresentationFormat>Diavoorstelling (4:3)</PresentationFormat>
  <Paragraphs>387</Paragraphs>
  <Slides>17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TNO</vt:lpstr>
      <vt:lpstr>1_TNO</vt:lpstr>
      <vt:lpstr>BIM4REN WP4 Distributed BIM Repository Architecture &amp; Workflow  Dr. ir. H.M. Böhms</vt:lpstr>
      <vt:lpstr>BIM4REN WP4 context</vt:lpstr>
      <vt:lpstr>Scope Decisions /1</vt:lpstr>
      <vt:lpstr>Scope Decisions /2</vt:lpstr>
      <vt:lpstr>Scope Decisions /3 data focus</vt:lpstr>
      <vt:lpstr>Renovation/energy workflow with maestro bot</vt:lpstr>
      <vt:lpstr>Transform Bot</vt:lpstr>
      <vt:lpstr>LOD Lifter &amp; Renovation designer (wrapper) Bot</vt:lpstr>
      <vt:lpstr>Checker Bot</vt:lpstr>
      <vt:lpstr>WP4 Activities (#4) Renovation/energy Workflow in AWS</vt:lpstr>
      <vt:lpstr>WP 4 Planning - Team</vt:lpstr>
      <vt:lpstr>Planning /2 BIM4ren-WP4 email list for key partners</vt:lpstr>
      <vt:lpstr>Proposal tasks refocused</vt:lpstr>
      <vt:lpstr>Effort planning – over 1 year</vt:lpstr>
      <vt:lpstr>Schedule</vt:lpstr>
      <vt:lpstr>Issues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Michel Böhms?</dc:title>
  <dc:subject>corporate</dc:subject>
  <dc:creator/>
  <cp:lastModifiedBy/>
  <cp:revision>34</cp:revision>
  <dcterms:created xsi:type="dcterms:W3CDTF">2019-07-30T09:16:46Z</dcterms:created>
  <dcterms:modified xsi:type="dcterms:W3CDTF">2020-03-31T12:20:28Z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TNO_43</vt:lpwstr>
  </property>
  <property fmtid="{D5CDD505-2E9C-101B-9397-08002B2CF9AE}" pid="3" name="do_LanguageID">
    <vt:lpwstr>2057</vt:lpwstr>
  </property>
  <property fmtid="{D5CDD505-2E9C-101B-9397-08002B2CF9AE}" pid="4" name="do_Title">
    <vt:lpwstr>BIM4REN WP4 Architecture</vt:lpwstr>
  </property>
  <property fmtid="{D5CDD505-2E9C-101B-9397-08002B2CF9AE}" pid="5" name="do_Subtitle">
    <vt:lpwstr/>
  </property>
  <property fmtid="{D5CDD505-2E9C-101B-9397-08002B2CF9AE}" pid="6" name="do_Speaker">
    <vt:lpwstr>Dr. ir. H.M. Böhms</vt:lpwstr>
  </property>
  <property fmtid="{D5CDD505-2E9C-101B-9397-08002B2CF9AE}" pid="7" name="do_Date">
    <vt:lpwstr>True</vt:lpwstr>
  </property>
  <property fmtid="{D5CDD505-2E9C-101B-9397-08002B2CF9AE}" pid="8" name="do_DateHandout">
    <vt:lpwstr>False</vt:lpwstr>
  </property>
  <property fmtid="{D5CDD505-2E9C-101B-9397-08002B2CF9AE}" pid="9" name="do_DateValue">
    <vt:lpwstr>30-01-2020</vt:lpwstr>
  </property>
  <property fmtid="{D5CDD505-2E9C-101B-9397-08002B2CF9AE}" pid="10" name="do_SlideNumber">
    <vt:lpwstr>True</vt:lpwstr>
  </property>
  <property fmtid="{D5CDD505-2E9C-101B-9397-08002B2CF9AE}" pid="11" name="do_SlideNumberHandout">
    <vt:lpwstr>False</vt:lpwstr>
  </property>
  <property fmtid="{D5CDD505-2E9C-101B-9397-08002B2CF9AE}" pid="12" name="do_Language">
    <vt:lpwstr>2057</vt:lpwstr>
  </property>
  <property fmtid="{D5CDD505-2E9C-101B-9397-08002B2CF9AE}" pid="13" name="ContentTypeId">
    <vt:lpwstr>0x010100A35317DCC28344A7B82488658A034A5C01006A8642F3C8A0C84FACAA059FE591FDA3</vt:lpwstr>
  </property>
  <property fmtid="{D5CDD505-2E9C-101B-9397-08002B2CF9AE}" pid="14" name="TNOC_DocumentClassification">
    <vt:lpwstr>5;#TNO Internal|1a23c89f-ef54-4907-86fd-8242403ff722</vt:lpwstr>
  </property>
  <property fmtid="{D5CDD505-2E9C-101B-9397-08002B2CF9AE}" pid="15" name="TNOC_DocumentType">
    <vt:lpwstr/>
  </property>
  <property fmtid="{D5CDD505-2E9C-101B-9397-08002B2CF9AE}" pid="16" name="TNOC_ClusterType">
    <vt:lpwstr>1;#Project|fa11c4c9-105f-402c-bb40-9a56b4989397</vt:lpwstr>
  </property>
  <property fmtid="{D5CDD505-2E9C-101B-9397-08002B2CF9AE}" pid="17" name="TNOC_DocumentCategory">
    <vt:lpwstr/>
  </property>
  <property fmtid="{D5CDD505-2E9C-101B-9397-08002B2CF9AE}" pid="18" name="TNOC_DocumentSetType">
    <vt:lpwstr/>
  </property>
  <property fmtid="{D5CDD505-2E9C-101B-9397-08002B2CF9AE}" pid="19" name="_dlc_DocIdItemGuid">
    <vt:lpwstr>7ababb03-684f-4ea0-a6ad-28228a3b9610</vt:lpwstr>
  </property>
</Properties>
</file>